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12192000" cy="6858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8739" y="627634"/>
            <a:ext cx="12034520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404040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404040"/>
                </a:solidFill>
                <a:latin typeface="PMingLiU"/>
                <a:cs typeface="PMingLiU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404040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404040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75194" y="925995"/>
            <a:ext cx="2439670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rgbClr val="404040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19427" y="2269794"/>
            <a:ext cx="8564880" cy="3747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404040"/>
                </a:solidFill>
                <a:latin typeface="PMingLiU"/>
                <a:cs typeface="PMingLiU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22.jp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image" Target="../media/image42.jpg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17" Type="http://schemas.openxmlformats.org/officeDocument/2006/relationships/image" Target="../media/image72.png"/><Relationship Id="rId2" Type="http://schemas.openxmlformats.org/officeDocument/2006/relationships/image" Target="../media/image57.png"/><Relationship Id="rId16" Type="http://schemas.openxmlformats.org/officeDocument/2006/relationships/image" Target="../media/image7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5" Type="http://schemas.openxmlformats.org/officeDocument/2006/relationships/image" Target="../media/image7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Relationship Id="rId14" Type="http://schemas.openxmlformats.org/officeDocument/2006/relationships/image" Target="../media/image6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07995" y="2955543"/>
            <a:ext cx="6735445" cy="1153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4440"/>
              </a:lnSpc>
              <a:spcBef>
                <a:spcPts val="100"/>
              </a:spcBef>
            </a:pPr>
            <a:r>
              <a:rPr sz="4000" spc="-50" dirty="0">
                <a:solidFill>
                  <a:srgbClr val="404040"/>
                </a:solidFill>
                <a:latin typeface="PMingLiU"/>
                <a:cs typeface="PMingLiU"/>
              </a:rPr>
              <a:t>讀書會</a:t>
            </a:r>
            <a:r>
              <a:rPr sz="4000" b="0" spc="-50" dirty="0">
                <a:solidFill>
                  <a:srgbClr val="404040"/>
                </a:solidFill>
                <a:latin typeface="Calibri Light"/>
                <a:cs typeface="Calibri Light"/>
              </a:rPr>
              <a:t>/</a:t>
            </a:r>
            <a:r>
              <a:rPr sz="4000" spc="-50" dirty="0">
                <a:solidFill>
                  <a:srgbClr val="404040"/>
                </a:solidFill>
                <a:latin typeface="PMingLiU"/>
                <a:cs typeface="PMingLiU"/>
              </a:rPr>
              <a:t>學</a:t>
            </a:r>
            <a:r>
              <a:rPr sz="4000" spc="-55" dirty="0">
                <a:solidFill>
                  <a:srgbClr val="404040"/>
                </a:solidFill>
                <a:latin typeface="PMingLiU"/>
                <a:cs typeface="PMingLiU"/>
              </a:rPr>
              <a:t>習社</a:t>
            </a:r>
            <a:r>
              <a:rPr sz="4000" spc="-50" dirty="0">
                <a:solidFill>
                  <a:srgbClr val="404040"/>
                </a:solidFill>
                <a:latin typeface="PMingLiU"/>
                <a:cs typeface="PMingLiU"/>
              </a:rPr>
              <a:t>群</a:t>
            </a:r>
            <a:r>
              <a:rPr sz="4000" spc="-55" dirty="0">
                <a:solidFill>
                  <a:srgbClr val="404040"/>
                </a:solidFill>
                <a:latin typeface="PMingLiU"/>
                <a:cs typeface="PMingLiU"/>
              </a:rPr>
              <a:t>平台</a:t>
            </a:r>
            <a:r>
              <a:rPr sz="4000" spc="-50" dirty="0">
                <a:solidFill>
                  <a:srgbClr val="404040"/>
                </a:solidFill>
                <a:latin typeface="PMingLiU"/>
                <a:cs typeface="PMingLiU"/>
              </a:rPr>
              <a:t>使</a:t>
            </a:r>
            <a:r>
              <a:rPr sz="4000" spc="-55" dirty="0">
                <a:solidFill>
                  <a:srgbClr val="404040"/>
                </a:solidFill>
                <a:latin typeface="PMingLiU"/>
                <a:cs typeface="PMingLiU"/>
              </a:rPr>
              <a:t>用手</a:t>
            </a:r>
            <a:r>
              <a:rPr sz="4000" dirty="0">
                <a:solidFill>
                  <a:srgbClr val="404040"/>
                </a:solidFill>
                <a:latin typeface="PMingLiU"/>
                <a:cs typeface="PMingLiU"/>
              </a:rPr>
              <a:t>冊</a:t>
            </a:r>
            <a:endParaRPr sz="4000">
              <a:latin typeface="PMingLiU"/>
              <a:cs typeface="PMingLiU"/>
            </a:endParaRPr>
          </a:p>
          <a:p>
            <a:pPr algn="ctr">
              <a:lnSpc>
                <a:spcPts val="4440"/>
              </a:lnSpc>
            </a:pPr>
            <a:r>
              <a:rPr sz="4000" b="0" spc="-50" dirty="0">
                <a:solidFill>
                  <a:srgbClr val="404040"/>
                </a:solidFill>
                <a:latin typeface="Calibri Light"/>
                <a:cs typeface="Calibri Light"/>
              </a:rPr>
              <a:t>(</a:t>
            </a:r>
            <a:r>
              <a:rPr sz="4000" spc="-50" dirty="0">
                <a:solidFill>
                  <a:srgbClr val="404040"/>
                </a:solidFill>
                <a:latin typeface="PMingLiU"/>
                <a:cs typeface="PMingLiU"/>
              </a:rPr>
              <a:t>教師版</a:t>
            </a:r>
            <a:r>
              <a:rPr sz="4000" b="0" dirty="0">
                <a:solidFill>
                  <a:srgbClr val="404040"/>
                </a:solidFill>
                <a:latin typeface="Calibri Light"/>
                <a:cs typeface="Calibri Light"/>
              </a:rPr>
              <a:t>)</a:t>
            </a:r>
            <a:endParaRPr sz="40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86000" y="5059679"/>
            <a:ext cx="7776972" cy="13921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86000" y="5332681"/>
            <a:ext cx="7777480" cy="873125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1035"/>
              </a:spcBef>
            </a:pPr>
            <a:r>
              <a:rPr sz="2000" spc="-5" dirty="0">
                <a:solidFill>
                  <a:srgbClr val="404040"/>
                </a:solidFill>
                <a:latin typeface="Microsoft JhengHei"/>
                <a:cs typeface="Microsoft JhengHei"/>
              </a:rPr>
              <a:t>圖書館數位資訊組</a:t>
            </a:r>
            <a:endParaRPr sz="2000" dirty="0">
              <a:latin typeface="Microsoft JhengHei"/>
              <a:cs typeface="Microsoft JhengHei"/>
            </a:endParaRPr>
          </a:p>
          <a:p>
            <a:pPr marL="89535">
              <a:lnSpc>
                <a:spcPct val="100000"/>
              </a:lnSpc>
              <a:spcBef>
                <a:spcPts val="935"/>
              </a:spcBef>
            </a:pPr>
            <a:r>
              <a:rPr lang="zh-TW" altLang="en-US" sz="2000" spc="-5" dirty="0">
                <a:solidFill>
                  <a:srgbClr val="404040"/>
                </a:solidFill>
                <a:latin typeface="Microsoft JhengHei"/>
                <a:cs typeface="Microsoft JhengHei"/>
              </a:rPr>
              <a:t>吳培寧</a:t>
            </a:r>
            <a:r>
              <a:rPr sz="2000" spc="-5" dirty="0">
                <a:solidFill>
                  <a:srgbClr val="404040"/>
                </a:solidFill>
                <a:latin typeface="Microsoft JhengHei"/>
                <a:cs typeface="Microsoft JhengHei"/>
              </a:rPr>
              <a:t>(分機3418)</a:t>
            </a:r>
            <a:endParaRPr sz="2000" dirty="0">
              <a:latin typeface="Microsoft JhengHei"/>
              <a:cs typeface="Microsoft JhengHe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92886" y="870203"/>
            <a:ext cx="10363200" cy="950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2265" y="272431"/>
            <a:ext cx="4394336" cy="4789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6701" y="177800"/>
            <a:ext cx="4597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PMingLiU"/>
                <a:cs typeface="PMingLiU"/>
              </a:rPr>
              <a:t>設定讀書會成員與分組</a:t>
            </a:r>
            <a:endParaRPr sz="3600">
              <a:latin typeface="PMingLiU"/>
              <a:cs typeface="PMingLiU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1030" y="1021080"/>
            <a:ext cx="5123180" cy="415290"/>
          </a:xfrm>
          <a:prstGeom prst="rect">
            <a:avLst/>
          </a:prstGeom>
          <a:solidFill>
            <a:srgbClr val="FFFF00"/>
          </a:solidFill>
          <a:ln w="28955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8580">
              <a:lnSpc>
                <a:spcPts val="2745"/>
              </a:lnSpc>
            </a:pPr>
            <a:r>
              <a:rPr sz="2400" spc="-5" dirty="0">
                <a:latin typeface="PMingLiU"/>
                <a:cs typeface="PMingLiU"/>
              </a:rPr>
              <a:t>開啟</a:t>
            </a:r>
            <a:r>
              <a:rPr sz="2400" spc="-20" dirty="0">
                <a:latin typeface="Calibri"/>
                <a:cs typeface="Calibri"/>
              </a:rPr>
              <a:t>excel</a:t>
            </a:r>
            <a:r>
              <a:rPr sz="2400" spc="-20" dirty="0">
                <a:latin typeface="Wingdings"/>
                <a:cs typeface="Wingdings"/>
              </a:rPr>
              <a:t></a:t>
            </a:r>
            <a:r>
              <a:rPr sz="2400" spc="-5" dirty="0">
                <a:latin typeface="PMingLiU"/>
                <a:cs typeface="PMingLiU"/>
              </a:rPr>
              <a:t>新增檔案</a:t>
            </a:r>
            <a:r>
              <a:rPr sz="2400" spc="-5" dirty="0">
                <a:latin typeface="Wingdings"/>
                <a:cs typeface="Wingdings"/>
              </a:rPr>
              <a:t></a:t>
            </a:r>
            <a:r>
              <a:rPr sz="2400" spc="-5" dirty="0">
                <a:latin typeface="PMingLiU"/>
                <a:cs typeface="PMingLiU"/>
              </a:rPr>
              <a:t>建檔程序如下</a:t>
            </a:r>
            <a:endParaRPr sz="2400">
              <a:latin typeface="PMingLiU"/>
              <a:cs typeface="PMingLiU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754450" y="538402"/>
            <a:ext cx="473046" cy="4743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3697" y="1600580"/>
            <a:ext cx="11093958" cy="52574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3697" y="1600580"/>
            <a:ext cx="11094085" cy="5257800"/>
          </a:xfrm>
          <a:custGeom>
            <a:avLst/>
            <a:gdLst/>
            <a:ahLst/>
            <a:cxnLst/>
            <a:rect l="l" t="t" r="r" b="b"/>
            <a:pathLst>
              <a:path w="11094085" h="5257800">
                <a:moveTo>
                  <a:pt x="11093958" y="5257419"/>
                </a:moveTo>
                <a:lnTo>
                  <a:pt x="11093958" y="0"/>
                </a:lnTo>
                <a:lnTo>
                  <a:pt x="0" y="0"/>
                </a:lnTo>
                <a:lnTo>
                  <a:pt x="0" y="5257419"/>
                </a:lnTo>
              </a:path>
            </a:pathLst>
          </a:custGeom>
          <a:ln w="9906">
            <a:solidFill>
              <a:srgbClr val="A4C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1030" y="3478568"/>
            <a:ext cx="963294" cy="582295"/>
          </a:xfrm>
          <a:custGeom>
            <a:avLst/>
            <a:gdLst/>
            <a:ahLst/>
            <a:cxnLst/>
            <a:rect l="l" t="t" r="r" b="b"/>
            <a:pathLst>
              <a:path w="963294" h="582295">
                <a:moveTo>
                  <a:pt x="0" y="582002"/>
                </a:moveTo>
                <a:lnTo>
                  <a:pt x="962913" y="582002"/>
                </a:lnTo>
                <a:lnTo>
                  <a:pt x="962913" y="0"/>
                </a:lnTo>
                <a:lnTo>
                  <a:pt x="0" y="0"/>
                </a:lnTo>
                <a:lnTo>
                  <a:pt x="0" y="582002"/>
                </a:lnTo>
                <a:close/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07004" y="2953130"/>
            <a:ext cx="8779510" cy="3186430"/>
          </a:xfrm>
          <a:custGeom>
            <a:avLst/>
            <a:gdLst/>
            <a:ahLst/>
            <a:cxnLst/>
            <a:rect l="l" t="t" r="r" b="b"/>
            <a:pathLst>
              <a:path w="8779510" h="3186429">
                <a:moveTo>
                  <a:pt x="0" y="3186303"/>
                </a:moveTo>
                <a:lnTo>
                  <a:pt x="8779256" y="3186303"/>
                </a:lnTo>
                <a:lnTo>
                  <a:pt x="8779256" y="0"/>
                </a:lnTo>
                <a:lnTo>
                  <a:pt x="0" y="0"/>
                </a:lnTo>
                <a:lnTo>
                  <a:pt x="0" y="3186303"/>
                </a:lnTo>
                <a:close/>
              </a:path>
            </a:pathLst>
          </a:custGeom>
          <a:solidFill>
            <a:srgbClr val="A4CF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07004" y="2953130"/>
            <a:ext cx="8779510" cy="3186430"/>
          </a:xfrm>
          <a:custGeom>
            <a:avLst/>
            <a:gdLst/>
            <a:ahLst/>
            <a:cxnLst/>
            <a:rect l="l" t="t" r="r" b="b"/>
            <a:pathLst>
              <a:path w="8779510" h="3186429">
                <a:moveTo>
                  <a:pt x="0" y="3186303"/>
                </a:moveTo>
                <a:lnTo>
                  <a:pt x="8779256" y="3186303"/>
                </a:lnTo>
                <a:lnTo>
                  <a:pt x="8779256" y="0"/>
                </a:lnTo>
                <a:lnTo>
                  <a:pt x="0" y="0"/>
                </a:lnTo>
                <a:lnTo>
                  <a:pt x="0" y="3186303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98826" y="3081527"/>
            <a:ext cx="695705" cy="4450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20796" y="3081527"/>
            <a:ext cx="3202686" cy="4450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98826" y="3721608"/>
            <a:ext cx="667512" cy="4450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99459" y="3721608"/>
            <a:ext cx="3914393" cy="44500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58000" y="3721608"/>
            <a:ext cx="711707" cy="44500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213854" y="3721608"/>
            <a:ext cx="2490216" cy="44500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798826" y="4361688"/>
            <a:ext cx="429768" cy="44500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085338" y="4361688"/>
            <a:ext cx="1423415" cy="44500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152900" y="4361688"/>
            <a:ext cx="838962" cy="44500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782311" y="4361688"/>
            <a:ext cx="711708" cy="44500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798826" y="5001767"/>
            <a:ext cx="429768" cy="44500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85338" y="5001767"/>
            <a:ext cx="2846832" cy="44500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576315" y="5001767"/>
            <a:ext cx="2490978" cy="44500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711440" y="5001767"/>
            <a:ext cx="2133600" cy="44500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566147" y="5001767"/>
            <a:ext cx="2135124" cy="44500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798826" y="5641847"/>
            <a:ext cx="2846831" cy="44500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654301" y="3478568"/>
            <a:ext cx="962660" cy="582295"/>
          </a:xfrm>
          <a:custGeom>
            <a:avLst/>
            <a:gdLst/>
            <a:ahLst/>
            <a:cxnLst/>
            <a:rect l="l" t="t" r="r" b="b"/>
            <a:pathLst>
              <a:path w="962660" h="582295">
                <a:moveTo>
                  <a:pt x="0" y="582002"/>
                </a:moveTo>
                <a:lnTo>
                  <a:pt x="962151" y="582002"/>
                </a:lnTo>
                <a:lnTo>
                  <a:pt x="962151" y="0"/>
                </a:lnTo>
                <a:lnTo>
                  <a:pt x="0" y="0"/>
                </a:lnTo>
                <a:lnTo>
                  <a:pt x="0" y="582002"/>
                </a:lnTo>
                <a:close/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0681" y="125221"/>
            <a:ext cx="27774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轉存</a:t>
            </a:r>
            <a:r>
              <a:rPr spc="-5" dirty="0">
                <a:latin typeface="Calibri"/>
                <a:cs typeface="Calibri"/>
              </a:rPr>
              <a:t>C</a:t>
            </a:r>
            <a:r>
              <a:rPr spc="-80" dirty="0">
                <a:latin typeface="Calibri"/>
                <a:cs typeface="Calibri"/>
              </a:rPr>
              <a:t>S</a:t>
            </a:r>
            <a:r>
              <a:rPr spc="-50" dirty="0">
                <a:latin typeface="Calibri"/>
                <a:cs typeface="Calibri"/>
              </a:rPr>
              <a:t>V</a:t>
            </a:r>
            <a:r>
              <a:rPr dirty="0"/>
              <a:t>檔</a:t>
            </a:r>
          </a:p>
        </p:txBody>
      </p:sp>
      <p:sp>
        <p:nvSpPr>
          <p:cNvPr id="3" name="object 3"/>
          <p:cNvSpPr/>
          <p:nvPr/>
        </p:nvSpPr>
        <p:spPr>
          <a:xfrm>
            <a:off x="1283208" y="903732"/>
            <a:ext cx="9734550" cy="5114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83588" y="6212204"/>
            <a:ext cx="9149715" cy="462280"/>
          </a:xfrm>
          <a:prstGeom prst="rect">
            <a:avLst/>
          </a:prstGeom>
          <a:solidFill>
            <a:srgbClr val="A4CFBC"/>
          </a:solidFill>
          <a:ln w="9905">
            <a:solidFill>
              <a:srgbClr val="00000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90"/>
              </a:spcBef>
            </a:pPr>
            <a:r>
              <a:rPr sz="2400" b="1" dirty="0">
                <a:solidFill>
                  <a:srgbClr val="FF0000"/>
                </a:solidFill>
                <a:latin typeface="Microsoft JhengHei"/>
                <a:cs typeface="Microsoft JhengHei"/>
              </a:rPr>
              <a:t>另存新檔→存檔類型選擇</a:t>
            </a:r>
            <a:r>
              <a:rPr sz="2400" b="1" spc="-5" dirty="0">
                <a:solidFill>
                  <a:srgbClr val="FF0000"/>
                </a:solidFill>
                <a:latin typeface="Microsoft JhengHei"/>
                <a:cs typeface="Microsoft JhengHei"/>
              </a:rPr>
              <a:t>”CSV(</a:t>
            </a:r>
            <a:r>
              <a:rPr sz="2400" b="1" dirty="0">
                <a:solidFill>
                  <a:srgbClr val="FF0000"/>
                </a:solidFill>
                <a:latin typeface="Microsoft JhengHei"/>
                <a:cs typeface="Microsoft JhengHei"/>
              </a:rPr>
              <a:t>逗號分隔</a:t>
            </a:r>
            <a:r>
              <a:rPr sz="2400" b="1" spc="-5" dirty="0">
                <a:solidFill>
                  <a:srgbClr val="FF0000"/>
                </a:solidFill>
                <a:latin typeface="Microsoft JhengHei"/>
                <a:cs typeface="Microsoft JhengHei"/>
              </a:rPr>
              <a:t>)</a:t>
            </a:r>
            <a:r>
              <a:rPr sz="2400" b="1" spc="-5" dirty="0">
                <a:solidFill>
                  <a:srgbClr val="FF0000"/>
                </a:solidFill>
                <a:latin typeface="Wingdings"/>
                <a:cs typeface="Wingdings"/>
              </a:rPr>
              <a:t></a:t>
            </a:r>
            <a:r>
              <a:rPr sz="2400" b="1" dirty="0">
                <a:solidFill>
                  <a:srgbClr val="FF0000"/>
                </a:solidFill>
                <a:latin typeface="Microsoft JhengHei"/>
                <a:cs typeface="Microsoft JhengHei"/>
              </a:rPr>
              <a:t>點選儲存</a:t>
            </a:r>
            <a:endParaRPr sz="24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0213" y="669796"/>
            <a:ext cx="7978902" cy="60666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34639" y="6201917"/>
            <a:ext cx="2936875" cy="265430"/>
          </a:xfrm>
          <a:custGeom>
            <a:avLst/>
            <a:gdLst/>
            <a:ahLst/>
            <a:cxnLst/>
            <a:rect l="l" t="t" r="r" b="b"/>
            <a:pathLst>
              <a:path w="2936875" h="265429">
                <a:moveTo>
                  <a:pt x="0" y="265125"/>
                </a:moveTo>
                <a:lnTo>
                  <a:pt x="2936875" y="265125"/>
                </a:lnTo>
                <a:lnTo>
                  <a:pt x="2936875" y="0"/>
                </a:lnTo>
                <a:lnTo>
                  <a:pt x="0" y="0"/>
                </a:lnTo>
                <a:lnTo>
                  <a:pt x="0" y="265125"/>
                </a:lnTo>
                <a:close/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992748" y="6152769"/>
            <a:ext cx="2097405" cy="402590"/>
          </a:xfrm>
          <a:prstGeom prst="rect">
            <a:avLst/>
          </a:prstGeom>
          <a:solidFill>
            <a:srgbClr val="A6CDBA"/>
          </a:solidFill>
          <a:ln w="990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85115">
              <a:lnSpc>
                <a:spcPts val="2740"/>
              </a:lnSpc>
            </a:pPr>
            <a:r>
              <a:rPr sz="2400" b="1" dirty="0">
                <a:solidFill>
                  <a:srgbClr val="FF0000"/>
                </a:solidFill>
                <a:latin typeface="Microsoft JhengHei"/>
                <a:cs typeface="Microsoft JhengHei"/>
              </a:rPr>
              <a:t>點</a:t>
            </a:r>
            <a:r>
              <a:rPr sz="2400" b="1" spc="5" dirty="0">
                <a:solidFill>
                  <a:srgbClr val="FF0000"/>
                </a:solidFill>
                <a:latin typeface="Microsoft JhengHei"/>
                <a:cs typeface="Microsoft JhengHei"/>
              </a:rPr>
              <a:t>選</a:t>
            </a:r>
            <a:r>
              <a:rPr sz="2400" b="1" dirty="0">
                <a:solidFill>
                  <a:srgbClr val="FF0000"/>
                </a:solidFill>
                <a:latin typeface="Microsoft JhengHei"/>
                <a:cs typeface="Microsoft JhengHei"/>
              </a:rPr>
              <a:t>讀書會</a:t>
            </a:r>
            <a:endParaRPr sz="2400">
              <a:latin typeface="Microsoft JhengHei"/>
              <a:cs typeface="Microsoft JhengHe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43327" y="6152388"/>
            <a:ext cx="591185" cy="281940"/>
          </a:xfrm>
          <a:custGeom>
            <a:avLst/>
            <a:gdLst/>
            <a:ahLst/>
            <a:cxnLst/>
            <a:rect l="l" t="t" r="r" b="b"/>
            <a:pathLst>
              <a:path w="591185" h="281939">
                <a:moveTo>
                  <a:pt x="393827" y="0"/>
                </a:moveTo>
                <a:lnTo>
                  <a:pt x="393827" y="70497"/>
                </a:lnTo>
                <a:lnTo>
                  <a:pt x="0" y="70497"/>
                </a:lnTo>
                <a:lnTo>
                  <a:pt x="0" y="211416"/>
                </a:lnTo>
                <a:lnTo>
                  <a:pt x="393827" y="211416"/>
                </a:lnTo>
                <a:lnTo>
                  <a:pt x="393827" y="281876"/>
                </a:lnTo>
                <a:lnTo>
                  <a:pt x="591058" y="140944"/>
                </a:lnTo>
                <a:lnTo>
                  <a:pt x="39382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98747" y="6541011"/>
            <a:ext cx="1935480" cy="224154"/>
          </a:xfrm>
          <a:custGeom>
            <a:avLst/>
            <a:gdLst/>
            <a:ahLst/>
            <a:cxnLst/>
            <a:rect l="l" t="t" r="r" b="b"/>
            <a:pathLst>
              <a:path w="1935479" h="224154">
                <a:moveTo>
                  <a:pt x="0" y="223977"/>
                </a:moveTo>
                <a:lnTo>
                  <a:pt x="1935099" y="223977"/>
                </a:lnTo>
                <a:lnTo>
                  <a:pt x="1935099" y="0"/>
                </a:lnTo>
                <a:lnTo>
                  <a:pt x="0" y="0"/>
                </a:lnTo>
                <a:lnTo>
                  <a:pt x="0" y="2239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50213" y="152400"/>
            <a:ext cx="7979409" cy="459740"/>
          </a:xfrm>
          <a:prstGeom prst="rect">
            <a:avLst/>
          </a:prstGeom>
          <a:solidFill>
            <a:srgbClr val="FFFF00"/>
          </a:solidFill>
          <a:ln w="28955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50"/>
              </a:lnSpc>
            </a:pPr>
            <a:r>
              <a:rPr sz="2400" dirty="0">
                <a:solidFill>
                  <a:srgbClr val="000000"/>
                </a:solidFill>
                <a:latin typeface="PMingLiU"/>
                <a:cs typeface="PMingLiU"/>
              </a:rPr>
              <a:t>首頁</a:t>
            </a:r>
            <a:r>
              <a:rPr sz="2400" spc="-5" dirty="0">
                <a:solidFill>
                  <a:srgbClr val="000000"/>
                </a:solidFill>
                <a:latin typeface="Calibri"/>
                <a:cs typeface="Calibri"/>
              </a:rPr>
              <a:t>--&gt;</a:t>
            </a:r>
            <a:r>
              <a:rPr sz="2400" dirty="0">
                <a:solidFill>
                  <a:srgbClr val="000000"/>
                </a:solidFill>
                <a:latin typeface="PMingLiU"/>
                <a:cs typeface="PMingLiU"/>
              </a:rPr>
              <a:t>點選我的讀書會下方</a:t>
            </a:r>
            <a:r>
              <a:rPr sz="2400" dirty="0">
                <a:solidFill>
                  <a:srgbClr val="FF0000"/>
                </a:solidFill>
                <a:latin typeface="PMingLiU"/>
                <a:cs typeface="PMingLiU"/>
              </a:rPr>
              <a:t>讀書會</a:t>
            </a:r>
            <a:r>
              <a:rPr sz="2400" dirty="0">
                <a:solidFill>
                  <a:srgbClr val="000000"/>
                </a:solidFill>
                <a:latin typeface="Wingdings"/>
                <a:cs typeface="Wingdings"/>
              </a:rPr>
              <a:t></a:t>
            </a:r>
            <a:r>
              <a:rPr sz="2400" dirty="0">
                <a:solidFill>
                  <a:srgbClr val="000000"/>
                </a:solidFill>
                <a:latin typeface="PMingLiU"/>
                <a:cs typeface="PMingLiU"/>
              </a:rPr>
              <a:t>進入我的讀書會</a:t>
            </a:r>
            <a:endParaRPr sz="2400">
              <a:latin typeface="PMingLiU"/>
              <a:cs typeface="PMingLiU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32000" y="1641729"/>
            <a:ext cx="5226558" cy="49110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32000" y="1641729"/>
            <a:ext cx="5226685" cy="4911090"/>
          </a:xfrm>
          <a:custGeom>
            <a:avLst/>
            <a:gdLst/>
            <a:ahLst/>
            <a:cxnLst/>
            <a:rect l="l" t="t" r="r" b="b"/>
            <a:pathLst>
              <a:path w="5226684" h="4911090">
                <a:moveTo>
                  <a:pt x="0" y="4911090"/>
                </a:moveTo>
                <a:lnTo>
                  <a:pt x="5226558" y="4911090"/>
                </a:lnTo>
                <a:lnTo>
                  <a:pt x="5226558" y="0"/>
                </a:lnTo>
                <a:lnTo>
                  <a:pt x="0" y="0"/>
                </a:lnTo>
                <a:lnTo>
                  <a:pt x="0" y="4911090"/>
                </a:lnTo>
                <a:close/>
              </a:path>
            </a:pathLst>
          </a:custGeom>
          <a:ln w="9905">
            <a:solidFill>
              <a:srgbClr val="CCDD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74951" y="4262246"/>
            <a:ext cx="1295400" cy="386080"/>
          </a:xfrm>
          <a:custGeom>
            <a:avLst/>
            <a:gdLst/>
            <a:ahLst/>
            <a:cxnLst/>
            <a:rect l="l" t="t" r="r" b="b"/>
            <a:pathLst>
              <a:path w="1295400" h="386079">
                <a:moveTo>
                  <a:pt x="0" y="385825"/>
                </a:moveTo>
                <a:lnTo>
                  <a:pt x="1295400" y="385825"/>
                </a:lnTo>
                <a:lnTo>
                  <a:pt x="1295400" y="0"/>
                </a:lnTo>
                <a:lnTo>
                  <a:pt x="0" y="0"/>
                </a:lnTo>
                <a:lnTo>
                  <a:pt x="0" y="385825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23950" y="4261865"/>
            <a:ext cx="991869" cy="497840"/>
          </a:xfrm>
          <a:custGeom>
            <a:avLst/>
            <a:gdLst/>
            <a:ahLst/>
            <a:cxnLst/>
            <a:rect l="l" t="t" r="r" b="b"/>
            <a:pathLst>
              <a:path w="991869" h="497839">
                <a:moveTo>
                  <a:pt x="742823" y="0"/>
                </a:moveTo>
                <a:lnTo>
                  <a:pt x="742823" y="124205"/>
                </a:lnTo>
                <a:lnTo>
                  <a:pt x="0" y="124205"/>
                </a:lnTo>
                <a:lnTo>
                  <a:pt x="0" y="372871"/>
                </a:lnTo>
                <a:lnTo>
                  <a:pt x="742823" y="372871"/>
                </a:lnTo>
                <a:lnTo>
                  <a:pt x="742823" y="497331"/>
                </a:lnTo>
                <a:lnTo>
                  <a:pt x="991616" y="248665"/>
                </a:lnTo>
                <a:lnTo>
                  <a:pt x="74282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48127" y="5833109"/>
            <a:ext cx="496570" cy="248920"/>
          </a:xfrm>
          <a:custGeom>
            <a:avLst/>
            <a:gdLst/>
            <a:ahLst/>
            <a:cxnLst/>
            <a:rect l="l" t="t" r="r" b="b"/>
            <a:pathLst>
              <a:path w="496569" h="248920">
                <a:moveTo>
                  <a:pt x="496443" y="0"/>
                </a:moveTo>
                <a:lnTo>
                  <a:pt x="0" y="0"/>
                </a:lnTo>
                <a:lnTo>
                  <a:pt x="248285" y="248411"/>
                </a:lnTo>
                <a:lnTo>
                  <a:pt x="49644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72207" y="4782311"/>
            <a:ext cx="248285" cy="1050925"/>
          </a:xfrm>
          <a:custGeom>
            <a:avLst/>
            <a:gdLst/>
            <a:ahLst/>
            <a:cxnLst/>
            <a:rect l="l" t="t" r="r" b="b"/>
            <a:pathLst>
              <a:path w="248285" h="1050925">
                <a:moveTo>
                  <a:pt x="0" y="1050798"/>
                </a:moveTo>
                <a:lnTo>
                  <a:pt x="248221" y="1050798"/>
                </a:lnTo>
                <a:lnTo>
                  <a:pt x="248221" y="0"/>
                </a:lnTo>
                <a:lnTo>
                  <a:pt x="0" y="0"/>
                </a:lnTo>
                <a:lnTo>
                  <a:pt x="0" y="105079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74951" y="6167246"/>
            <a:ext cx="1295400" cy="386080"/>
          </a:xfrm>
          <a:custGeom>
            <a:avLst/>
            <a:gdLst/>
            <a:ahLst/>
            <a:cxnLst/>
            <a:rect l="l" t="t" r="r" b="b"/>
            <a:pathLst>
              <a:path w="1295400" h="386079">
                <a:moveTo>
                  <a:pt x="0" y="385825"/>
                </a:moveTo>
                <a:lnTo>
                  <a:pt x="1295400" y="385825"/>
                </a:lnTo>
                <a:lnTo>
                  <a:pt x="1295400" y="0"/>
                </a:lnTo>
                <a:lnTo>
                  <a:pt x="0" y="0"/>
                </a:lnTo>
                <a:lnTo>
                  <a:pt x="0" y="385825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531619" y="871727"/>
            <a:ext cx="4586605" cy="459740"/>
          </a:xfrm>
          <a:prstGeom prst="rect">
            <a:avLst/>
          </a:prstGeom>
          <a:solidFill>
            <a:srgbClr val="FFFF00"/>
          </a:solidFill>
          <a:ln w="28955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35890">
              <a:lnSpc>
                <a:spcPts val="2750"/>
              </a:lnSpc>
            </a:pPr>
            <a:r>
              <a:rPr sz="2400" dirty="0">
                <a:solidFill>
                  <a:srgbClr val="000000"/>
                </a:solidFill>
                <a:latin typeface="PMingLiU"/>
                <a:cs typeface="PMingLiU"/>
              </a:rPr>
              <a:t>點選</a:t>
            </a:r>
            <a:r>
              <a:rPr sz="2400" dirty="0">
                <a:solidFill>
                  <a:srgbClr val="FF0000"/>
                </a:solidFill>
                <a:latin typeface="PMingLiU"/>
                <a:cs typeface="PMingLiU"/>
              </a:rPr>
              <a:t>讀書會成員</a:t>
            </a:r>
            <a:r>
              <a:rPr sz="2400" dirty="0">
                <a:solidFill>
                  <a:srgbClr val="000000"/>
                </a:solidFill>
                <a:latin typeface="Wingdings"/>
                <a:cs typeface="Wingdings"/>
              </a:rPr>
              <a:t></a:t>
            </a:r>
            <a:r>
              <a:rPr sz="2400" dirty="0">
                <a:solidFill>
                  <a:srgbClr val="000000"/>
                </a:solidFill>
                <a:latin typeface="PMingLiU"/>
                <a:cs typeface="PMingLiU"/>
              </a:rPr>
              <a:t>點</a:t>
            </a:r>
            <a:r>
              <a:rPr sz="2400" dirty="0">
                <a:solidFill>
                  <a:srgbClr val="FF0000"/>
                </a:solidFill>
                <a:latin typeface="PMingLiU"/>
                <a:cs typeface="PMingLiU"/>
              </a:rPr>
              <a:t>用戶上傳</a:t>
            </a:r>
            <a:endParaRPr sz="2400">
              <a:latin typeface="PMingLiU"/>
              <a:cs typeface="PMingLiU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244" y="991361"/>
            <a:ext cx="12089892" cy="57652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08651" y="4394072"/>
            <a:ext cx="6599555" cy="1598295"/>
          </a:xfrm>
          <a:custGeom>
            <a:avLst/>
            <a:gdLst/>
            <a:ahLst/>
            <a:cxnLst/>
            <a:rect l="l" t="t" r="r" b="b"/>
            <a:pathLst>
              <a:path w="6599555" h="1598295">
                <a:moveTo>
                  <a:pt x="0" y="1598295"/>
                </a:moveTo>
                <a:lnTo>
                  <a:pt x="6599174" y="1598295"/>
                </a:lnTo>
                <a:lnTo>
                  <a:pt x="6599174" y="0"/>
                </a:lnTo>
                <a:lnTo>
                  <a:pt x="0" y="0"/>
                </a:lnTo>
                <a:lnTo>
                  <a:pt x="0" y="1598295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08651" y="6122289"/>
            <a:ext cx="888365" cy="408305"/>
          </a:xfrm>
          <a:custGeom>
            <a:avLst/>
            <a:gdLst/>
            <a:ahLst/>
            <a:cxnLst/>
            <a:rect l="l" t="t" r="r" b="b"/>
            <a:pathLst>
              <a:path w="888364" h="408304">
                <a:moveTo>
                  <a:pt x="0" y="407924"/>
                </a:moveTo>
                <a:lnTo>
                  <a:pt x="887984" y="407924"/>
                </a:lnTo>
                <a:lnTo>
                  <a:pt x="887984" y="0"/>
                </a:lnTo>
                <a:lnTo>
                  <a:pt x="0" y="0"/>
                </a:lnTo>
                <a:lnTo>
                  <a:pt x="0" y="407924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8416" y="3099435"/>
            <a:ext cx="889635" cy="355600"/>
          </a:xfrm>
          <a:custGeom>
            <a:avLst/>
            <a:gdLst/>
            <a:ahLst/>
            <a:cxnLst/>
            <a:rect l="l" t="t" r="r" b="b"/>
            <a:pathLst>
              <a:path w="889635" h="355600">
                <a:moveTo>
                  <a:pt x="0" y="355473"/>
                </a:moveTo>
                <a:lnTo>
                  <a:pt x="889634" y="355473"/>
                </a:lnTo>
                <a:lnTo>
                  <a:pt x="889634" y="0"/>
                </a:lnTo>
                <a:lnTo>
                  <a:pt x="0" y="0"/>
                </a:lnTo>
                <a:lnTo>
                  <a:pt x="0" y="355473"/>
                </a:lnTo>
                <a:close/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3199" y="312850"/>
            <a:ext cx="3526994" cy="4789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12000" y="312850"/>
            <a:ext cx="2000963" cy="4743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05252" y="312850"/>
            <a:ext cx="2003738" cy="4789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42382" y="4684776"/>
            <a:ext cx="1527047" cy="15270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36691" y="4879085"/>
            <a:ext cx="940308" cy="9403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322691" y="4042664"/>
            <a:ext cx="1276985" cy="211454"/>
          </a:xfrm>
          <a:custGeom>
            <a:avLst/>
            <a:gdLst/>
            <a:ahLst/>
            <a:cxnLst/>
            <a:rect l="l" t="t" r="r" b="b"/>
            <a:pathLst>
              <a:path w="1276984" h="211454">
                <a:moveTo>
                  <a:pt x="1276730" y="0"/>
                </a:moveTo>
                <a:lnTo>
                  <a:pt x="165480" y="0"/>
                </a:lnTo>
                <a:lnTo>
                  <a:pt x="0" y="211200"/>
                </a:lnTo>
                <a:lnTo>
                  <a:pt x="1276730" y="0"/>
                </a:lnTo>
                <a:close/>
              </a:path>
            </a:pathLst>
          </a:custGeom>
          <a:solidFill>
            <a:srgbClr val="DFEC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747254" y="2104644"/>
            <a:ext cx="4445635" cy="1938020"/>
          </a:xfrm>
          <a:custGeom>
            <a:avLst/>
            <a:gdLst/>
            <a:ahLst/>
            <a:cxnLst/>
            <a:rect l="l" t="t" r="r" b="b"/>
            <a:pathLst>
              <a:path w="4445634" h="1938020">
                <a:moveTo>
                  <a:pt x="4122166" y="0"/>
                </a:moveTo>
                <a:lnTo>
                  <a:pt x="323088" y="0"/>
                </a:lnTo>
                <a:lnTo>
                  <a:pt x="275336" y="3555"/>
                </a:lnTo>
                <a:lnTo>
                  <a:pt x="229743" y="13715"/>
                </a:lnTo>
                <a:lnTo>
                  <a:pt x="186944" y="29971"/>
                </a:lnTo>
                <a:lnTo>
                  <a:pt x="147193" y="52069"/>
                </a:lnTo>
                <a:lnTo>
                  <a:pt x="111125" y="79247"/>
                </a:lnTo>
                <a:lnTo>
                  <a:pt x="79248" y="111125"/>
                </a:lnTo>
                <a:lnTo>
                  <a:pt x="52070" y="147065"/>
                </a:lnTo>
                <a:lnTo>
                  <a:pt x="29972" y="186816"/>
                </a:lnTo>
                <a:lnTo>
                  <a:pt x="13716" y="229742"/>
                </a:lnTo>
                <a:lnTo>
                  <a:pt x="3555" y="275335"/>
                </a:lnTo>
                <a:lnTo>
                  <a:pt x="0" y="322960"/>
                </a:lnTo>
                <a:lnTo>
                  <a:pt x="0" y="1615058"/>
                </a:lnTo>
                <a:lnTo>
                  <a:pt x="3555" y="1662810"/>
                </a:lnTo>
                <a:lnTo>
                  <a:pt x="13716" y="1708403"/>
                </a:lnTo>
                <a:lnTo>
                  <a:pt x="29972" y="1751202"/>
                </a:lnTo>
                <a:lnTo>
                  <a:pt x="52070" y="1790953"/>
                </a:lnTo>
                <a:lnTo>
                  <a:pt x="79248" y="1827021"/>
                </a:lnTo>
                <a:lnTo>
                  <a:pt x="111125" y="1858898"/>
                </a:lnTo>
                <a:lnTo>
                  <a:pt x="147193" y="1886076"/>
                </a:lnTo>
                <a:lnTo>
                  <a:pt x="186944" y="1908047"/>
                </a:lnTo>
                <a:lnTo>
                  <a:pt x="229743" y="1924430"/>
                </a:lnTo>
                <a:lnTo>
                  <a:pt x="275336" y="1934590"/>
                </a:lnTo>
                <a:lnTo>
                  <a:pt x="323088" y="1938019"/>
                </a:lnTo>
                <a:lnTo>
                  <a:pt x="4122166" y="1938019"/>
                </a:lnTo>
                <a:lnTo>
                  <a:pt x="4169918" y="1934590"/>
                </a:lnTo>
                <a:lnTo>
                  <a:pt x="4215511" y="1924430"/>
                </a:lnTo>
                <a:lnTo>
                  <a:pt x="4258310" y="1908047"/>
                </a:lnTo>
                <a:lnTo>
                  <a:pt x="4298061" y="1886076"/>
                </a:lnTo>
                <a:lnTo>
                  <a:pt x="4334129" y="1858898"/>
                </a:lnTo>
                <a:lnTo>
                  <a:pt x="4366006" y="1827021"/>
                </a:lnTo>
                <a:lnTo>
                  <a:pt x="4393184" y="1790953"/>
                </a:lnTo>
                <a:lnTo>
                  <a:pt x="4415282" y="1751202"/>
                </a:lnTo>
                <a:lnTo>
                  <a:pt x="4431538" y="1708403"/>
                </a:lnTo>
                <a:lnTo>
                  <a:pt x="4441698" y="1662810"/>
                </a:lnTo>
                <a:lnTo>
                  <a:pt x="4445254" y="1615058"/>
                </a:lnTo>
                <a:lnTo>
                  <a:pt x="4445254" y="322960"/>
                </a:lnTo>
                <a:lnTo>
                  <a:pt x="4441698" y="275335"/>
                </a:lnTo>
                <a:lnTo>
                  <a:pt x="4431538" y="229742"/>
                </a:lnTo>
                <a:lnTo>
                  <a:pt x="4415282" y="186816"/>
                </a:lnTo>
                <a:lnTo>
                  <a:pt x="4393184" y="147065"/>
                </a:lnTo>
                <a:lnTo>
                  <a:pt x="4366006" y="111125"/>
                </a:lnTo>
                <a:lnTo>
                  <a:pt x="4334129" y="79247"/>
                </a:lnTo>
                <a:lnTo>
                  <a:pt x="4298061" y="52069"/>
                </a:lnTo>
                <a:lnTo>
                  <a:pt x="4258310" y="29971"/>
                </a:lnTo>
                <a:lnTo>
                  <a:pt x="4215511" y="13715"/>
                </a:lnTo>
                <a:lnTo>
                  <a:pt x="4169918" y="3555"/>
                </a:lnTo>
                <a:lnTo>
                  <a:pt x="4122166" y="0"/>
                </a:lnTo>
                <a:close/>
              </a:path>
            </a:pathLst>
          </a:custGeom>
          <a:solidFill>
            <a:srgbClr val="DFEC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747634" y="2105025"/>
            <a:ext cx="4445635" cy="2149475"/>
          </a:xfrm>
          <a:custGeom>
            <a:avLst/>
            <a:gdLst/>
            <a:ahLst/>
            <a:cxnLst/>
            <a:rect l="l" t="t" r="r" b="b"/>
            <a:pathLst>
              <a:path w="4445634" h="2149475">
                <a:moveTo>
                  <a:pt x="0" y="322961"/>
                </a:moveTo>
                <a:lnTo>
                  <a:pt x="3556" y="275336"/>
                </a:lnTo>
                <a:lnTo>
                  <a:pt x="13716" y="229742"/>
                </a:lnTo>
                <a:lnTo>
                  <a:pt x="29972" y="186816"/>
                </a:lnTo>
                <a:lnTo>
                  <a:pt x="52070" y="147065"/>
                </a:lnTo>
                <a:lnTo>
                  <a:pt x="79248" y="111125"/>
                </a:lnTo>
                <a:lnTo>
                  <a:pt x="111125" y="79248"/>
                </a:lnTo>
                <a:lnTo>
                  <a:pt x="147193" y="52070"/>
                </a:lnTo>
                <a:lnTo>
                  <a:pt x="186944" y="29972"/>
                </a:lnTo>
                <a:lnTo>
                  <a:pt x="229743" y="13715"/>
                </a:lnTo>
                <a:lnTo>
                  <a:pt x="275336" y="3555"/>
                </a:lnTo>
                <a:lnTo>
                  <a:pt x="323088" y="0"/>
                </a:lnTo>
                <a:lnTo>
                  <a:pt x="740918" y="0"/>
                </a:lnTo>
                <a:lnTo>
                  <a:pt x="1852168" y="0"/>
                </a:lnTo>
                <a:lnTo>
                  <a:pt x="4122166" y="0"/>
                </a:lnTo>
                <a:lnTo>
                  <a:pt x="4169918" y="3555"/>
                </a:lnTo>
                <a:lnTo>
                  <a:pt x="4215511" y="13715"/>
                </a:lnTo>
                <a:lnTo>
                  <a:pt x="4258310" y="29972"/>
                </a:lnTo>
                <a:lnTo>
                  <a:pt x="4298061" y="52070"/>
                </a:lnTo>
                <a:lnTo>
                  <a:pt x="4334129" y="79248"/>
                </a:lnTo>
                <a:lnTo>
                  <a:pt x="4366006" y="111125"/>
                </a:lnTo>
                <a:lnTo>
                  <a:pt x="4393184" y="147065"/>
                </a:lnTo>
                <a:lnTo>
                  <a:pt x="4415282" y="186816"/>
                </a:lnTo>
                <a:lnTo>
                  <a:pt x="4431538" y="229742"/>
                </a:lnTo>
                <a:lnTo>
                  <a:pt x="4441698" y="275336"/>
                </a:lnTo>
                <a:lnTo>
                  <a:pt x="4445254" y="322961"/>
                </a:lnTo>
                <a:lnTo>
                  <a:pt x="4445254" y="1130553"/>
                </a:lnTo>
                <a:lnTo>
                  <a:pt x="4445254" y="1615058"/>
                </a:lnTo>
                <a:lnTo>
                  <a:pt x="4441698" y="1662811"/>
                </a:lnTo>
                <a:lnTo>
                  <a:pt x="4431538" y="1708404"/>
                </a:lnTo>
                <a:lnTo>
                  <a:pt x="4415282" y="1751202"/>
                </a:lnTo>
                <a:lnTo>
                  <a:pt x="4393184" y="1790954"/>
                </a:lnTo>
                <a:lnTo>
                  <a:pt x="4366006" y="1827022"/>
                </a:lnTo>
                <a:lnTo>
                  <a:pt x="4334129" y="1858899"/>
                </a:lnTo>
                <a:lnTo>
                  <a:pt x="4298061" y="1886077"/>
                </a:lnTo>
                <a:lnTo>
                  <a:pt x="4258310" y="1908048"/>
                </a:lnTo>
                <a:lnTo>
                  <a:pt x="4215511" y="1924431"/>
                </a:lnTo>
                <a:lnTo>
                  <a:pt x="4169918" y="1934591"/>
                </a:lnTo>
                <a:lnTo>
                  <a:pt x="4122166" y="1938020"/>
                </a:lnTo>
                <a:lnTo>
                  <a:pt x="1852168" y="1938020"/>
                </a:lnTo>
                <a:lnTo>
                  <a:pt x="575437" y="2149221"/>
                </a:lnTo>
                <a:lnTo>
                  <a:pt x="740918" y="1938020"/>
                </a:lnTo>
                <a:lnTo>
                  <a:pt x="323088" y="1938020"/>
                </a:lnTo>
                <a:lnTo>
                  <a:pt x="275336" y="1934591"/>
                </a:lnTo>
                <a:lnTo>
                  <a:pt x="229743" y="1924431"/>
                </a:lnTo>
                <a:lnTo>
                  <a:pt x="186944" y="1908048"/>
                </a:lnTo>
                <a:lnTo>
                  <a:pt x="147193" y="1886077"/>
                </a:lnTo>
                <a:lnTo>
                  <a:pt x="111125" y="1858899"/>
                </a:lnTo>
                <a:lnTo>
                  <a:pt x="79248" y="1827022"/>
                </a:lnTo>
                <a:lnTo>
                  <a:pt x="52070" y="1790954"/>
                </a:lnTo>
                <a:lnTo>
                  <a:pt x="29972" y="1751202"/>
                </a:lnTo>
                <a:lnTo>
                  <a:pt x="13716" y="1708404"/>
                </a:lnTo>
                <a:lnTo>
                  <a:pt x="3556" y="1662811"/>
                </a:lnTo>
                <a:lnTo>
                  <a:pt x="0" y="1615058"/>
                </a:lnTo>
                <a:lnTo>
                  <a:pt x="0" y="1130553"/>
                </a:lnTo>
                <a:lnTo>
                  <a:pt x="0" y="322961"/>
                </a:lnTo>
                <a:close/>
              </a:path>
            </a:pathLst>
          </a:custGeom>
          <a:ln w="19050">
            <a:solidFill>
              <a:srgbClr val="800C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33181" y="2367533"/>
            <a:ext cx="369570" cy="381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179307" y="2367533"/>
            <a:ext cx="609600" cy="381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484107" y="2367533"/>
            <a:ext cx="720090" cy="3810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024366" y="2367533"/>
            <a:ext cx="3048000" cy="3810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933181" y="2915411"/>
            <a:ext cx="369570" cy="38176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79307" y="2915411"/>
            <a:ext cx="1219961" cy="38176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094469" y="2915411"/>
            <a:ext cx="609600" cy="38176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933181" y="3464814"/>
            <a:ext cx="369570" cy="3810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179307" y="3464814"/>
            <a:ext cx="3963161" cy="3810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686808" y="4362196"/>
            <a:ext cx="32512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FF0000"/>
                </a:solidFill>
                <a:latin typeface="Century Gothic"/>
                <a:cs typeface="Century Gothic"/>
              </a:rPr>
              <a:t>1.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662932" y="6010402"/>
            <a:ext cx="2800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0000"/>
                </a:solidFill>
                <a:latin typeface="Century Gothic"/>
                <a:cs typeface="Century Gothic"/>
              </a:rPr>
              <a:t>2.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8993" y="3060700"/>
            <a:ext cx="2806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0000"/>
                </a:solidFill>
                <a:latin typeface="Century Gothic"/>
                <a:cs typeface="Century Gothic"/>
              </a:rPr>
              <a:t>3</a:t>
            </a:r>
            <a:r>
              <a:rPr sz="2400" b="1" dirty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sz="2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91946" y="1371600"/>
            <a:ext cx="3950208" cy="5182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1352" y="539164"/>
            <a:ext cx="2000963" cy="4743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44616" y="539164"/>
            <a:ext cx="2005542" cy="4789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37880" y="539164"/>
            <a:ext cx="979877" cy="4789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93088" y="2365629"/>
            <a:ext cx="3950335" cy="4074160"/>
          </a:xfrm>
          <a:custGeom>
            <a:avLst/>
            <a:gdLst/>
            <a:ahLst/>
            <a:cxnLst/>
            <a:rect l="l" t="t" r="r" b="b"/>
            <a:pathLst>
              <a:path w="3950335" h="4074160">
                <a:moveTo>
                  <a:pt x="0" y="4074033"/>
                </a:moveTo>
                <a:lnTo>
                  <a:pt x="3950080" y="4074033"/>
                </a:lnTo>
                <a:lnTo>
                  <a:pt x="3950080" y="0"/>
                </a:lnTo>
                <a:lnTo>
                  <a:pt x="0" y="0"/>
                </a:lnTo>
                <a:lnTo>
                  <a:pt x="0" y="4074033"/>
                </a:lnTo>
                <a:close/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3182873"/>
            <a:ext cx="991869" cy="496570"/>
          </a:xfrm>
          <a:custGeom>
            <a:avLst/>
            <a:gdLst/>
            <a:ahLst/>
            <a:cxnLst/>
            <a:rect l="l" t="t" r="r" b="b"/>
            <a:pathLst>
              <a:path w="991869" h="496570">
                <a:moveTo>
                  <a:pt x="743140" y="0"/>
                </a:moveTo>
                <a:lnTo>
                  <a:pt x="743140" y="124078"/>
                </a:lnTo>
                <a:lnTo>
                  <a:pt x="0" y="124078"/>
                </a:lnTo>
                <a:lnTo>
                  <a:pt x="0" y="372363"/>
                </a:lnTo>
                <a:lnTo>
                  <a:pt x="743140" y="372363"/>
                </a:lnTo>
                <a:lnTo>
                  <a:pt x="743140" y="496443"/>
                </a:lnTo>
                <a:lnTo>
                  <a:pt x="991616" y="248285"/>
                </a:lnTo>
                <a:lnTo>
                  <a:pt x="74314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55230" y="566249"/>
            <a:ext cx="3217164" cy="6158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89320" y="4199382"/>
            <a:ext cx="1343025" cy="559435"/>
          </a:xfrm>
          <a:custGeom>
            <a:avLst/>
            <a:gdLst/>
            <a:ahLst/>
            <a:cxnLst/>
            <a:rect l="l" t="t" r="r" b="b"/>
            <a:pathLst>
              <a:path w="1343025" h="559435">
                <a:moveTo>
                  <a:pt x="1063244" y="0"/>
                </a:moveTo>
                <a:lnTo>
                  <a:pt x="1063244" y="139827"/>
                </a:lnTo>
                <a:lnTo>
                  <a:pt x="0" y="139827"/>
                </a:lnTo>
                <a:lnTo>
                  <a:pt x="0" y="419354"/>
                </a:lnTo>
                <a:lnTo>
                  <a:pt x="1063244" y="419354"/>
                </a:lnTo>
                <a:lnTo>
                  <a:pt x="1063244" y="559181"/>
                </a:lnTo>
                <a:lnTo>
                  <a:pt x="1343025" y="279527"/>
                </a:lnTo>
                <a:lnTo>
                  <a:pt x="106324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555610" y="4048125"/>
            <a:ext cx="3187065" cy="863600"/>
          </a:xfrm>
          <a:custGeom>
            <a:avLst/>
            <a:gdLst/>
            <a:ahLst/>
            <a:cxnLst/>
            <a:rect l="l" t="t" r="r" b="b"/>
            <a:pathLst>
              <a:path w="3187065" h="863600">
                <a:moveTo>
                  <a:pt x="0" y="863092"/>
                </a:moveTo>
                <a:lnTo>
                  <a:pt x="3187064" y="863092"/>
                </a:lnTo>
                <a:lnTo>
                  <a:pt x="3187064" y="0"/>
                </a:lnTo>
                <a:lnTo>
                  <a:pt x="0" y="0"/>
                </a:lnTo>
                <a:lnTo>
                  <a:pt x="0" y="863092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77506" y="4962140"/>
            <a:ext cx="4714875" cy="1896110"/>
          </a:xfrm>
          <a:custGeom>
            <a:avLst/>
            <a:gdLst/>
            <a:ahLst/>
            <a:cxnLst/>
            <a:rect l="l" t="t" r="r" b="b"/>
            <a:pathLst>
              <a:path w="4714875" h="1896109">
                <a:moveTo>
                  <a:pt x="0" y="1896110"/>
                </a:moveTo>
                <a:lnTo>
                  <a:pt x="4714367" y="1896110"/>
                </a:lnTo>
                <a:lnTo>
                  <a:pt x="4714367" y="0"/>
                </a:lnTo>
                <a:lnTo>
                  <a:pt x="0" y="0"/>
                </a:lnTo>
                <a:lnTo>
                  <a:pt x="0" y="1896110"/>
                </a:lnTo>
                <a:close/>
              </a:path>
            </a:pathLst>
          </a:custGeom>
          <a:solidFill>
            <a:srgbClr val="A6C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477886" y="4962525"/>
            <a:ext cx="4714875" cy="1896110"/>
          </a:xfrm>
          <a:custGeom>
            <a:avLst/>
            <a:gdLst/>
            <a:ahLst/>
            <a:cxnLst/>
            <a:rect l="l" t="t" r="r" b="b"/>
            <a:pathLst>
              <a:path w="4714875" h="1896109">
                <a:moveTo>
                  <a:pt x="4714367" y="0"/>
                </a:moveTo>
                <a:lnTo>
                  <a:pt x="0" y="0"/>
                </a:lnTo>
                <a:lnTo>
                  <a:pt x="0" y="189610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568945" y="4997958"/>
            <a:ext cx="1776222" cy="3169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568945" y="5410200"/>
            <a:ext cx="307085" cy="31699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083295" y="5410200"/>
            <a:ext cx="1522476" cy="31699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352026" y="5410200"/>
            <a:ext cx="507492" cy="31699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568945" y="5867400"/>
            <a:ext cx="307085" cy="31699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083295" y="5867400"/>
            <a:ext cx="2029968" cy="31699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859518" y="5867400"/>
            <a:ext cx="163068" cy="31699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941052" y="5867400"/>
            <a:ext cx="1016507" cy="31699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703052" y="5867400"/>
            <a:ext cx="163068" cy="31699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568945" y="6324600"/>
            <a:ext cx="307085" cy="31699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083295" y="6324600"/>
            <a:ext cx="1776222" cy="31699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8939" y="1376426"/>
            <a:ext cx="685101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0" dirty="0">
                <a:latin typeface="PMingLiU"/>
                <a:cs typeface="PMingLiU"/>
              </a:rPr>
              <a:t>感謝您</a:t>
            </a:r>
            <a:r>
              <a:rPr sz="5400" b="0" dirty="0">
                <a:latin typeface="Calibri Light"/>
                <a:cs typeface="Calibri Light"/>
              </a:rPr>
              <a:t>!</a:t>
            </a:r>
            <a:r>
              <a:rPr sz="5400" b="0" spc="-190" dirty="0">
                <a:latin typeface="Calibri Light"/>
                <a:cs typeface="Calibri Light"/>
              </a:rPr>
              <a:t> </a:t>
            </a:r>
            <a:r>
              <a:rPr sz="5400" spc="-50" dirty="0">
                <a:latin typeface="PMingLiU"/>
                <a:cs typeface="PMingLiU"/>
              </a:rPr>
              <a:t>推動閱讀風氣</a:t>
            </a:r>
            <a:r>
              <a:rPr sz="5400" b="0" dirty="0">
                <a:latin typeface="Calibri Light"/>
                <a:cs typeface="Calibri Light"/>
              </a:rPr>
              <a:t>~</a:t>
            </a:r>
            <a:endParaRPr sz="54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60348" y="2631061"/>
            <a:ext cx="3783329" cy="2205990"/>
          </a:xfrm>
          <a:custGeom>
            <a:avLst/>
            <a:gdLst/>
            <a:ahLst/>
            <a:cxnLst/>
            <a:rect l="l" t="t" r="r" b="b"/>
            <a:pathLst>
              <a:path w="3783329" h="2205990">
                <a:moveTo>
                  <a:pt x="3234186" y="1643758"/>
                </a:moveTo>
                <a:lnTo>
                  <a:pt x="2495547" y="1643758"/>
                </a:lnTo>
                <a:lnTo>
                  <a:pt x="3626736" y="2205860"/>
                </a:lnTo>
                <a:lnTo>
                  <a:pt x="3234186" y="1643758"/>
                </a:lnTo>
                <a:close/>
              </a:path>
              <a:path w="3783329" h="2205990">
                <a:moveTo>
                  <a:pt x="1919548" y="0"/>
                </a:moveTo>
                <a:lnTo>
                  <a:pt x="1862445" y="15"/>
                </a:lnTo>
                <a:lnTo>
                  <a:pt x="1805176" y="809"/>
                </a:lnTo>
                <a:lnTo>
                  <a:pt x="1747774" y="2391"/>
                </a:lnTo>
                <a:lnTo>
                  <a:pt x="1690277" y="4768"/>
                </a:lnTo>
                <a:lnTo>
                  <a:pt x="1632717" y="7947"/>
                </a:lnTo>
                <a:lnTo>
                  <a:pt x="1575131" y="11938"/>
                </a:lnTo>
                <a:lnTo>
                  <a:pt x="1517554" y="16746"/>
                </a:lnTo>
                <a:lnTo>
                  <a:pt x="1460020" y="22381"/>
                </a:lnTo>
                <a:lnTo>
                  <a:pt x="1402565" y="28850"/>
                </a:lnTo>
                <a:lnTo>
                  <a:pt x="1345224" y="36160"/>
                </a:lnTo>
                <a:lnTo>
                  <a:pt x="1288031" y="44320"/>
                </a:lnTo>
                <a:lnTo>
                  <a:pt x="1222717" y="54719"/>
                </a:lnTo>
                <a:lnTo>
                  <a:pt x="1158786" y="66072"/>
                </a:lnTo>
                <a:lnTo>
                  <a:pt x="1096265" y="78355"/>
                </a:lnTo>
                <a:lnTo>
                  <a:pt x="1035182" y="91544"/>
                </a:lnTo>
                <a:lnTo>
                  <a:pt x="975564" y="105613"/>
                </a:lnTo>
                <a:lnTo>
                  <a:pt x="917436" y="120540"/>
                </a:lnTo>
                <a:lnTo>
                  <a:pt x="860826" y="136299"/>
                </a:lnTo>
                <a:lnTo>
                  <a:pt x="805761" y="152868"/>
                </a:lnTo>
                <a:lnTo>
                  <a:pt x="752267" y="170220"/>
                </a:lnTo>
                <a:lnTo>
                  <a:pt x="700372" y="188334"/>
                </a:lnTo>
                <a:lnTo>
                  <a:pt x="650102" y="207183"/>
                </a:lnTo>
                <a:lnTo>
                  <a:pt x="601484" y="226744"/>
                </a:lnTo>
                <a:lnTo>
                  <a:pt x="554545" y="246993"/>
                </a:lnTo>
                <a:lnTo>
                  <a:pt x="509311" y="267906"/>
                </a:lnTo>
                <a:lnTo>
                  <a:pt x="465810" y="289458"/>
                </a:lnTo>
                <a:lnTo>
                  <a:pt x="424068" y="311625"/>
                </a:lnTo>
                <a:lnTo>
                  <a:pt x="384113" y="334384"/>
                </a:lnTo>
                <a:lnTo>
                  <a:pt x="345970" y="357709"/>
                </a:lnTo>
                <a:lnTo>
                  <a:pt x="309667" y="381577"/>
                </a:lnTo>
                <a:lnTo>
                  <a:pt x="275231" y="405963"/>
                </a:lnTo>
                <a:lnTo>
                  <a:pt x="242688" y="430844"/>
                </a:lnTo>
                <a:lnTo>
                  <a:pt x="212065" y="456195"/>
                </a:lnTo>
                <a:lnTo>
                  <a:pt x="183390" y="481992"/>
                </a:lnTo>
                <a:lnTo>
                  <a:pt x="131987" y="534827"/>
                </a:lnTo>
                <a:lnTo>
                  <a:pt x="88695" y="589156"/>
                </a:lnTo>
                <a:lnTo>
                  <a:pt x="53728" y="644785"/>
                </a:lnTo>
                <a:lnTo>
                  <a:pt x="27300" y="701520"/>
                </a:lnTo>
                <a:lnTo>
                  <a:pt x="9627" y="759169"/>
                </a:lnTo>
                <a:lnTo>
                  <a:pt x="922" y="817538"/>
                </a:lnTo>
                <a:lnTo>
                  <a:pt x="0" y="846931"/>
                </a:lnTo>
                <a:lnTo>
                  <a:pt x="1400" y="876432"/>
                </a:lnTo>
                <a:lnTo>
                  <a:pt x="11276" y="935660"/>
                </a:lnTo>
                <a:lnTo>
                  <a:pt x="30765" y="995027"/>
                </a:lnTo>
                <a:lnTo>
                  <a:pt x="60081" y="1054340"/>
                </a:lnTo>
                <a:lnTo>
                  <a:pt x="99438" y="1113406"/>
                </a:lnTo>
                <a:lnTo>
                  <a:pt x="141153" y="1163455"/>
                </a:lnTo>
                <a:lnTo>
                  <a:pt x="189149" y="1211630"/>
                </a:lnTo>
                <a:lnTo>
                  <a:pt x="243145" y="1257868"/>
                </a:lnTo>
                <a:lnTo>
                  <a:pt x="302861" y="1302106"/>
                </a:lnTo>
                <a:lnTo>
                  <a:pt x="334776" y="1323457"/>
                </a:lnTo>
                <a:lnTo>
                  <a:pt x="368015" y="1344284"/>
                </a:lnTo>
                <a:lnTo>
                  <a:pt x="402544" y="1364580"/>
                </a:lnTo>
                <a:lnTo>
                  <a:pt x="438328" y="1384338"/>
                </a:lnTo>
                <a:lnTo>
                  <a:pt x="475331" y="1403549"/>
                </a:lnTo>
                <a:lnTo>
                  <a:pt x="513518" y="1422206"/>
                </a:lnTo>
                <a:lnTo>
                  <a:pt x="552854" y="1440301"/>
                </a:lnTo>
                <a:lnTo>
                  <a:pt x="593305" y="1457827"/>
                </a:lnTo>
                <a:lnTo>
                  <a:pt x="634834" y="1474775"/>
                </a:lnTo>
                <a:lnTo>
                  <a:pt x="677408" y="1491138"/>
                </a:lnTo>
                <a:lnTo>
                  <a:pt x="720990" y="1506907"/>
                </a:lnTo>
                <a:lnTo>
                  <a:pt x="765546" y="1522076"/>
                </a:lnTo>
                <a:lnTo>
                  <a:pt x="811041" y="1536637"/>
                </a:lnTo>
                <a:lnTo>
                  <a:pt x="857439" y="1550581"/>
                </a:lnTo>
                <a:lnTo>
                  <a:pt x="904706" y="1563901"/>
                </a:lnTo>
                <a:lnTo>
                  <a:pt x="952806" y="1576589"/>
                </a:lnTo>
                <a:lnTo>
                  <a:pt x="1001705" y="1588637"/>
                </a:lnTo>
                <a:lnTo>
                  <a:pt x="1051367" y="1600038"/>
                </a:lnTo>
                <a:lnTo>
                  <a:pt x="1101757" y="1610784"/>
                </a:lnTo>
                <a:lnTo>
                  <a:pt x="1152840" y="1620866"/>
                </a:lnTo>
                <a:lnTo>
                  <a:pt x="1204582" y="1630279"/>
                </a:lnTo>
                <a:lnTo>
                  <a:pt x="1256946" y="1639012"/>
                </a:lnTo>
                <a:lnTo>
                  <a:pt x="1309898" y="1647059"/>
                </a:lnTo>
                <a:lnTo>
                  <a:pt x="1363403" y="1654413"/>
                </a:lnTo>
                <a:lnTo>
                  <a:pt x="1417425" y="1661064"/>
                </a:lnTo>
                <a:lnTo>
                  <a:pt x="1471930" y="1667006"/>
                </a:lnTo>
                <a:lnTo>
                  <a:pt x="1526883" y="1672230"/>
                </a:lnTo>
                <a:lnTo>
                  <a:pt x="1582248" y="1676729"/>
                </a:lnTo>
                <a:lnTo>
                  <a:pt x="1637990" y="1680496"/>
                </a:lnTo>
                <a:lnTo>
                  <a:pt x="1694075" y="1683521"/>
                </a:lnTo>
                <a:lnTo>
                  <a:pt x="1750466" y="1685799"/>
                </a:lnTo>
                <a:lnTo>
                  <a:pt x="1807130" y="1687320"/>
                </a:lnTo>
                <a:lnTo>
                  <a:pt x="1864031" y="1688077"/>
                </a:lnTo>
                <a:lnTo>
                  <a:pt x="1921134" y="1688062"/>
                </a:lnTo>
                <a:lnTo>
                  <a:pt x="1978403" y="1687268"/>
                </a:lnTo>
                <a:lnTo>
                  <a:pt x="2035804" y="1685686"/>
                </a:lnTo>
                <a:lnTo>
                  <a:pt x="2093302" y="1683309"/>
                </a:lnTo>
                <a:lnTo>
                  <a:pt x="2150862" y="1680130"/>
                </a:lnTo>
                <a:lnTo>
                  <a:pt x="2208448" y="1676140"/>
                </a:lnTo>
                <a:lnTo>
                  <a:pt x="2266025" y="1671331"/>
                </a:lnTo>
                <a:lnTo>
                  <a:pt x="2323559" y="1665697"/>
                </a:lnTo>
                <a:lnTo>
                  <a:pt x="2381014" y="1659228"/>
                </a:lnTo>
                <a:lnTo>
                  <a:pt x="2438355" y="1651918"/>
                </a:lnTo>
                <a:lnTo>
                  <a:pt x="2495547" y="1643758"/>
                </a:lnTo>
                <a:lnTo>
                  <a:pt x="3234186" y="1643758"/>
                </a:lnTo>
                <a:lnTo>
                  <a:pt x="3123054" y="1484627"/>
                </a:lnTo>
                <a:lnTo>
                  <a:pt x="3182294" y="1460973"/>
                </a:lnTo>
                <a:lnTo>
                  <a:pt x="3238917" y="1436391"/>
                </a:lnTo>
                <a:lnTo>
                  <a:pt x="3292896" y="1410922"/>
                </a:lnTo>
                <a:lnTo>
                  <a:pt x="3344207" y="1384609"/>
                </a:lnTo>
                <a:lnTo>
                  <a:pt x="3392823" y="1357492"/>
                </a:lnTo>
                <a:lnTo>
                  <a:pt x="3438719" y="1329614"/>
                </a:lnTo>
                <a:lnTo>
                  <a:pt x="3481868" y="1301016"/>
                </a:lnTo>
                <a:lnTo>
                  <a:pt x="3522246" y="1271742"/>
                </a:lnTo>
                <a:lnTo>
                  <a:pt x="3559826" y="1241831"/>
                </a:lnTo>
                <a:lnTo>
                  <a:pt x="3594582" y="1211326"/>
                </a:lnTo>
                <a:lnTo>
                  <a:pt x="3626489" y="1180270"/>
                </a:lnTo>
                <a:lnTo>
                  <a:pt x="3655520" y="1148703"/>
                </a:lnTo>
                <a:lnTo>
                  <a:pt x="3681651" y="1116668"/>
                </a:lnTo>
                <a:lnTo>
                  <a:pt x="3704855" y="1084206"/>
                </a:lnTo>
                <a:lnTo>
                  <a:pt x="3725106" y="1051360"/>
                </a:lnTo>
                <a:lnTo>
                  <a:pt x="3756646" y="984680"/>
                </a:lnTo>
                <a:lnTo>
                  <a:pt x="3776067" y="916964"/>
                </a:lnTo>
                <a:lnTo>
                  <a:pt x="3783161" y="848546"/>
                </a:lnTo>
                <a:lnTo>
                  <a:pt x="3782021" y="814178"/>
                </a:lnTo>
                <a:lnTo>
                  <a:pt x="3770238" y="745334"/>
                </a:lnTo>
                <a:lnTo>
                  <a:pt x="3745612" y="676624"/>
                </a:lnTo>
                <a:lnTo>
                  <a:pt x="3728418" y="642425"/>
                </a:lnTo>
                <a:lnTo>
                  <a:pt x="3707936" y="608384"/>
                </a:lnTo>
                <a:lnTo>
                  <a:pt x="3684140" y="574545"/>
                </a:lnTo>
                <a:lnTo>
                  <a:pt x="3642425" y="524509"/>
                </a:lnTo>
                <a:lnTo>
                  <a:pt x="3594430" y="476348"/>
                </a:lnTo>
                <a:lnTo>
                  <a:pt x="3540434" y="430122"/>
                </a:lnTo>
                <a:lnTo>
                  <a:pt x="3480718" y="385894"/>
                </a:lnTo>
                <a:lnTo>
                  <a:pt x="3448803" y="364549"/>
                </a:lnTo>
                <a:lnTo>
                  <a:pt x="3415564" y="343727"/>
                </a:lnTo>
                <a:lnTo>
                  <a:pt x="3381035" y="323435"/>
                </a:lnTo>
                <a:lnTo>
                  <a:pt x="3345251" y="303682"/>
                </a:lnTo>
                <a:lnTo>
                  <a:pt x="3308248" y="284475"/>
                </a:lnTo>
                <a:lnTo>
                  <a:pt x="3270061" y="265822"/>
                </a:lnTo>
                <a:lnTo>
                  <a:pt x="3230725" y="247730"/>
                </a:lnTo>
                <a:lnTo>
                  <a:pt x="3190274" y="230208"/>
                </a:lnTo>
                <a:lnTo>
                  <a:pt x="3148745" y="213264"/>
                </a:lnTo>
                <a:lnTo>
                  <a:pt x="3106171" y="196904"/>
                </a:lnTo>
                <a:lnTo>
                  <a:pt x="3062589" y="181138"/>
                </a:lnTo>
                <a:lnTo>
                  <a:pt x="3018033" y="165971"/>
                </a:lnTo>
                <a:lnTo>
                  <a:pt x="2972538" y="151414"/>
                </a:lnTo>
                <a:lnTo>
                  <a:pt x="2926140" y="137472"/>
                </a:lnTo>
                <a:lnTo>
                  <a:pt x="2878873" y="124155"/>
                </a:lnTo>
                <a:lnTo>
                  <a:pt x="2830773" y="111469"/>
                </a:lnTo>
                <a:lnTo>
                  <a:pt x="2781874" y="99423"/>
                </a:lnTo>
                <a:lnTo>
                  <a:pt x="2732212" y="88024"/>
                </a:lnTo>
                <a:lnTo>
                  <a:pt x="2681822" y="77280"/>
                </a:lnTo>
                <a:lnTo>
                  <a:pt x="2630739" y="67198"/>
                </a:lnTo>
                <a:lnTo>
                  <a:pt x="2578997" y="57788"/>
                </a:lnTo>
                <a:lnTo>
                  <a:pt x="2526633" y="49056"/>
                </a:lnTo>
                <a:lnTo>
                  <a:pt x="2473681" y="41010"/>
                </a:lnTo>
                <a:lnTo>
                  <a:pt x="2420176" y="33658"/>
                </a:lnTo>
                <a:lnTo>
                  <a:pt x="2366154" y="27007"/>
                </a:lnTo>
                <a:lnTo>
                  <a:pt x="2311649" y="21066"/>
                </a:lnTo>
                <a:lnTo>
                  <a:pt x="2256696" y="15843"/>
                </a:lnTo>
                <a:lnTo>
                  <a:pt x="2201331" y="11344"/>
                </a:lnTo>
                <a:lnTo>
                  <a:pt x="2145589" y="7579"/>
                </a:lnTo>
                <a:lnTo>
                  <a:pt x="2089504" y="4553"/>
                </a:lnTo>
                <a:lnTo>
                  <a:pt x="2033113" y="2277"/>
                </a:lnTo>
                <a:lnTo>
                  <a:pt x="1976449" y="756"/>
                </a:lnTo>
                <a:lnTo>
                  <a:pt x="1919548" y="0"/>
                </a:lnTo>
                <a:close/>
              </a:path>
            </a:pathLst>
          </a:custGeom>
          <a:solidFill>
            <a:srgbClr val="F7CE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60348" y="2631061"/>
            <a:ext cx="3783329" cy="2205990"/>
          </a:xfrm>
          <a:custGeom>
            <a:avLst/>
            <a:gdLst/>
            <a:ahLst/>
            <a:cxnLst/>
            <a:rect l="l" t="t" r="r" b="b"/>
            <a:pathLst>
              <a:path w="3783329" h="2205990">
                <a:moveTo>
                  <a:pt x="3626736" y="2205860"/>
                </a:moveTo>
                <a:lnTo>
                  <a:pt x="2495547" y="1643758"/>
                </a:lnTo>
                <a:lnTo>
                  <a:pt x="2438355" y="1651918"/>
                </a:lnTo>
                <a:lnTo>
                  <a:pt x="2381014" y="1659228"/>
                </a:lnTo>
                <a:lnTo>
                  <a:pt x="2323559" y="1665697"/>
                </a:lnTo>
                <a:lnTo>
                  <a:pt x="2266025" y="1671331"/>
                </a:lnTo>
                <a:lnTo>
                  <a:pt x="2208448" y="1676140"/>
                </a:lnTo>
                <a:lnTo>
                  <a:pt x="2150862" y="1680130"/>
                </a:lnTo>
                <a:lnTo>
                  <a:pt x="2093302" y="1683309"/>
                </a:lnTo>
                <a:lnTo>
                  <a:pt x="2035804" y="1685686"/>
                </a:lnTo>
                <a:lnTo>
                  <a:pt x="1978403" y="1687268"/>
                </a:lnTo>
                <a:lnTo>
                  <a:pt x="1921134" y="1688062"/>
                </a:lnTo>
                <a:lnTo>
                  <a:pt x="1864031" y="1688077"/>
                </a:lnTo>
                <a:lnTo>
                  <a:pt x="1807130" y="1687320"/>
                </a:lnTo>
                <a:lnTo>
                  <a:pt x="1750466" y="1685799"/>
                </a:lnTo>
                <a:lnTo>
                  <a:pt x="1694075" y="1683521"/>
                </a:lnTo>
                <a:lnTo>
                  <a:pt x="1637990" y="1680496"/>
                </a:lnTo>
                <a:lnTo>
                  <a:pt x="1582248" y="1676729"/>
                </a:lnTo>
                <a:lnTo>
                  <a:pt x="1526883" y="1672230"/>
                </a:lnTo>
                <a:lnTo>
                  <a:pt x="1471930" y="1667006"/>
                </a:lnTo>
                <a:lnTo>
                  <a:pt x="1417425" y="1661064"/>
                </a:lnTo>
                <a:lnTo>
                  <a:pt x="1363403" y="1654413"/>
                </a:lnTo>
                <a:lnTo>
                  <a:pt x="1309898" y="1647059"/>
                </a:lnTo>
                <a:lnTo>
                  <a:pt x="1256946" y="1639012"/>
                </a:lnTo>
                <a:lnTo>
                  <a:pt x="1204582" y="1630279"/>
                </a:lnTo>
                <a:lnTo>
                  <a:pt x="1152840" y="1620866"/>
                </a:lnTo>
                <a:lnTo>
                  <a:pt x="1101757" y="1610784"/>
                </a:lnTo>
                <a:lnTo>
                  <a:pt x="1051367" y="1600038"/>
                </a:lnTo>
                <a:lnTo>
                  <a:pt x="1001705" y="1588637"/>
                </a:lnTo>
                <a:lnTo>
                  <a:pt x="952806" y="1576589"/>
                </a:lnTo>
                <a:lnTo>
                  <a:pt x="904706" y="1563901"/>
                </a:lnTo>
                <a:lnTo>
                  <a:pt x="857439" y="1550581"/>
                </a:lnTo>
                <a:lnTo>
                  <a:pt x="811041" y="1536637"/>
                </a:lnTo>
                <a:lnTo>
                  <a:pt x="765546" y="1522076"/>
                </a:lnTo>
                <a:lnTo>
                  <a:pt x="720990" y="1506907"/>
                </a:lnTo>
                <a:lnTo>
                  <a:pt x="677408" y="1491138"/>
                </a:lnTo>
                <a:lnTo>
                  <a:pt x="634834" y="1474775"/>
                </a:lnTo>
                <a:lnTo>
                  <a:pt x="593305" y="1457827"/>
                </a:lnTo>
                <a:lnTo>
                  <a:pt x="552854" y="1440301"/>
                </a:lnTo>
                <a:lnTo>
                  <a:pt x="513518" y="1422206"/>
                </a:lnTo>
                <a:lnTo>
                  <a:pt x="475331" y="1403549"/>
                </a:lnTo>
                <a:lnTo>
                  <a:pt x="438328" y="1384338"/>
                </a:lnTo>
                <a:lnTo>
                  <a:pt x="402544" y="1364580"/>
                </a:lnTo>
                <a:lnTo>
                  <a:pt x="368015" y="1344284"/>
                </a:lnTo>
                <a:lnTo>
                  <a:pt x="334776" y="1323457"/>
                </a:lnTo>
                <a:lnTo>
                  <a:pt x="302861" y="1302106"/>
                </a:lnTo>
                <a:lnTo>
                  <a:pt x="243145" y="1257868"/>
                </a:lnTo>
                <a:lnTo>
                  <a:pt x="189149" y="1211630"/>
                </a:lnTo>
                <a:lnTo>
                  <a:pt x="141153" y="1163455"/>
                </a:lnTo>
                <a:lnTo>
                  <a:pt x="99438" y="1113406"/>
                </a:lnTo>
                <a:lnTo>
                  <a:pt x="60081" y="1054340"/>
                </a:lnTo>
                <a:lnTo>
                  <a:pt x="30765" y="995027"/>
                </a:lnTo>
                <a:lnTo>
                  <a:pt x="11276" y="935660"/>
                </a:lnTo>
                <a:lnTo>
                  <a:pt x="1400" y="876432"/>
                </a:lnTo>
                <a:lnTo>
                  <a:pt x="0" y="846931"/>
                </a:lnTo>
                <a:lnTo>
                  <a:pt x="922" y="817538"/>
                </a:lnTo>
                <a:lnTo>
                  <a:pt x="9627" y="759169"/>
                </a:lnTo>
                <a:lnTo>
                  <a:pt x="27300" y="701520"/>
                </a:lnTo>
                <a:lnTo>
                  <a:pt x="53728" y="644785"/>
                </a:lnTo>
                <a:lnTo>
                  <a:pt x="88695" y="589156"/>
                </a:lnTo>
                <a:lnTo>
                  <a:pt x="131987" y="534827"/>
                </a:lnTo>
                <a:lnTo>
                  <a:pt x="183390" y="481992"/>
                </a:lnTo>
                <a:lnTo>
                  <a:pt x="212065" y="456195"/>
                </a:lnTo>
                <a:lnTo>
                  <a:pt x="242688" y="430844"/>
                </a:lnTo>
                <a:lnTo>
                  <a:pt x="275231" y="405963"/>
                </a:lnTo>
                <a:lnTo>
                  <a:pt x="309667" y="381577"/>
                </a:lnTo>
                <a:lnTo>
                  <a:pt x="345970" y="357709"/>
                </a:lnTo>
                <a:lnTo>
                  <a:pt x="384113" y="334384"/>
                </a:lnTo>
                <a:lnTo>
                  <a:pt x="424068" y="311625"/>
                </a:lnTo>
                <a:lnTo>
                  <a:pt x="465810" y="289458"/>
                </a:lnTo>
                <a:lnTo>
                  <a:pt x="509311" y="267906"/>
                </a:lnTo>
                <a:lnTo>
                  <a:pt x="554545" y="246993"/>
                </a:lnTo>
                <a:lnTo>
                  <a:pt x="601484" y="226744"/>
                </a:lnTo>
                <a:lnTo>
                  <a:pt x="650102" y="207183"/>
                </a:lnTo>
                <a:lnTo>
                  <a:pt x="700372" y="188334"/>
                </a:lnTo>
                <a:lnTo>
                  <a:pt x="752267" y="170220"/>
                </a:lnTo>
                <a:lnTo>
                  <a:pt x="805761" y="152868"/>
                </a:lnTo>
                <a:lnTo>
                  <a:pt x="860826" y="136299"/>
                </a:lnTo>
                <a:lnTo>
                  <a:pt x="917436" y="120540"/>
                </a:lnTo>
                <a:lnTo>
                  <a:pt x="975564" y="105613"/>
                </a:lnTo>
                <a:lnTo>
                  <a:pt x="1035182" y="91544"/>
                </a:lnTo>
                <a:lnTo>
                  <a:pt x="1096265" y="78355"/>
                </a:lnTo>
                <a:lnTo>
                  <a:pt x="1158786" y="66072"/>
                </a:lnTo>
                <a:lnTo>
                  <a:pt x="1222717" y="54719"/>
                </a:lnTo>
                <a:lnTo>
                  <a:pt x="1288031" y="44320"/>
                </a:lnTo>
                <a:lnTo>
                  <a:pt x="1345224" y="36160"/>
                </a:lnTo>
                <a:lnTo>
                  <a:pt x="1402565" y="28850"/>
                </a:lnTo>
                <a:lnTo>
                  <a:pt x="1460020" y="22381"/>
                </a:lnTo>
                <a:lnTo>
                  <a:pt x="1517554" y="16746"/>
                </a:lnTo>
                <a:lnTo>
                  <a:pt x="1575131" y="11938"/>
                </a:lnTo>
                <a:lnTo>
                  <a:pt x="1632717" y="7947"/>
                </a:lnTo>
                <a:lnTo>
                  <a:pt x="1690277" y="4768"/>
                </a:lnTo>
                <a:lnTo>
                  <a:pt x="1747774" y="2391"/>
                </a:lnTo>
                <a:lnTo>
                  <a:pt x="1805176" y="809"/>
                </a:lnTo>
                <a:lnTo>
                  <a:pt x="1862445" y="15"/>
                </a:lnTo>
                <a:lnTo>
                  <a:pt x="1919548" y="0"/>
                </a:lnTo>
                <a:lnTo>
                  <a:pt x="1976449" y="756"/>
                </a:lnTo>
                <a:lnTo>
                  <a:pt x="2033113" y="2277"/>
                </a:lnTo>
                <a:lnTo>
                  <a:pt x="2089504" y="4553"/>
                </a:lnTo>
                <a:lnTo>
                  <a:pt x="2145589" y="7579"/>
                </a:lnTo>
                <a:lnTo>
                  <a:pt x="2201331" y="11344"/>
                </a:lnTo>
                <a:lnTo>
                  <a:pt x="2256696" y="15843"/>
                </a:lnTo>
                <a:lnTo>
                  <a:pt x="2311649" y="21066"/>
                </a:lnTo>
                <a:lnTo>
                  <a:pt x="2366154" y="27007"/>
                </a:lnTo>
                <a:lnTo>
                  <a:pt x="2420176" y="33658"/>
                </a:lnTo>
                <a:lnTo>
                  <a:pt x="2473681" y="41010"/>
                </a:lnTo>
                <a:lnTo>
                  <a:pt x="2526633" y="49056"/>
                </a:lnTo>
                <a:lnTo>
                  <a:pt x="2578997" y="57788"/>
                </a:lnTo>
                <a:lnTo>
                  <a:pt x="2630739" y="67198"/>
                </a:lnTo>
                <a:lnTo>
                  <a:pt x="2681822" y="77280"/>
                </a:lnTo>
                <a:lnTo>
                  <a:pt x="2732212" y="88024"/>
                </a:lnTo>
                <a:lnTo>
                  <a:pt x="2781874" y="99423"/>
                </a:lnTo>
                <a:lnTo>
                  <a:pt x="2830773" y="111469"/>
                </a:lnTo>
                <a:lnTo>
                  <a:pt x="2878873" y="124155"/>
                </a:lnTo>
                <a:lnTo>
                  <a:pt x="2926140" y="137472"/>
                </a:lnTo>
                <a:lnTo>
                  <a:pt x="2972538" y="151414"/>
                </a:lnTo>
                <a:lnTo>
                  <a:pt x="3018033" y="165971"/>
                </a:lnTo>
                <a:lnTo>
                  <a:pt x="3062589" y="181138"/>
                </a:lnTo>
                <a:lnTo>
                  <a:pt x="3106171" y="196904"/>
                </a:lnTo>
                <a:lnTo>
                  <a:pt x="3148745" y="213264"/>
                </a:lnTo>
                <a:lnTo>
                  <a:pt x="3190274" y="230208"/>
                </a:lnTo>
                <a:lnTo>
                  <a:pt x="3230725" y="247730"/>
                </a:lnTo>
                <a:lnTo>
                  <a:pt x="3270061" y="265822"/>
                </a:lnTo>
                <a:lnTo>
                  <a:pt x="3308248" y="284475"/>
                </a:lnTo>
                <a:lnTo>
                  <a:pt x="3345251" y="303682"/>
                </a:lnTo>
                <a:lnTo>
                  <a:pt x="3381035" y="323435"/>
                </a:lnTo>
                <a:lnTo>
                  <a:pt x="3415564" y="343727"/>
                </a:lnTo>
                <a:lnTo>
                  <a:pt x="3448803" y="364549"/>
                </a:lnTo>
                <a:lnTo>
                  <a:pt x="3480718" y="385894"/>
                </a:lnTo>
                <a:lnTo>
                  <a:pt x="3540434" y="430122"/>
                </a:lnTo>
                <a:lnTo>
                  <a:pt x="3594430" y="476348"/>
                </a:lnTo>
                <a:lnTo>
                  <a:pt x="3642425" y="524509"/>
                </a:lnTo>
                <a:lnTo>
                  <a:pt x="3684140" y="574545"/>
                </a:lnTo>
                <a:lnTo>
                  <a:pt x="3707936" y="608384"/>
                </a:lnTo>
                <a:lnTo>
                  <a:pt x="3728418" y="642425"/>
                </a:lnTo>
                <a:lnTo>
                  <a:pt x="3745612" y="676624"/>
                </a:lnTo>
                <a:lnTo>
                  <a:pt x="3770238" y="745334"/>
                </a:lnTo>
                <a:lnTo>
                  <a:pt x="3782021" y="814178"/>
                </a:lnTo>
                <a:lnTo>
                  <a:pt x="3783161" y="848546"/>
                </a:lnTo>
                <a:lnTo>
                  <a:pt x="3781168" y="882822"/>
                </a:lnTo>
                <a:lnTo>
                  <a:pt x="3767885" y="950931"/>
                </a:lnTo>
                <a:lnTo>
                  <a:pt x="3742378" y="1018171"/>
                </a:lnTo>
                <a:lnTo>
                  <a:pt x="3704855" y="1084206"/>
                </a:lnTo>
                <a:lnTo>
                  <a:pt x="3681651" y="1116668"/>
                </a:lnTo>
                <a:lnTo>
                  <a:pt x="3655520" y="1148703"/>
                </a:lnTo>
                <a:lnTo>
                  <a:pt x="3626489" y="1180270"/>
                </a:lnTo>
                <a:lnTo>
                  <a:pt x="3594582" y="1211326"/>
                </a:lnTo>
                <a:lnTo>
                  <a:pt x="3559826" y="1241831"/>
                </a:lnTo>
                <a:lnTo>
                  <a:pt x="3522246" y="1271742"/>
                </a:lnTo>
                <a:lnTo>
                  <a:pt x="3481868" y="1301016"/>
                </a:lnTo>
                <a:lnTo>
                  <a:pt x="3438719" y="1329614"/>
                </a:lnTo>
                <a:lnTo>
                  <a:pt x="3392823" y="1357492"/>
                </a:lnTo>
                <a:lnTo>
                  <a:pt x="3344207" y="1384609"/>
                </a:lnTo>
                <a:lnTo>
                  <a:pt x="3292896" y="1410922"/>
                </a:lnTo>
                <a:lnTo>
                  <a:pt x="3238917" y="1436391"/>
                </a:lnTo>
                <a:lnTo>
                  <a:pt x="3182294" y="1460973"/>
                </a:lnTo>
                <a:lnTo>
                  <a:pt x="3123054" y="1484627"/>
                </a:lnTo>
                <a:lnTo>
                  <a:pt x="3626736" y="2205860"/>
                </a:lnTo>
                <a:close/>
              </a:path>
            </a:pathLst>
          </a:custGeom>
          <a:ln w="28956">
            <a:solidFill>
              <a:srgbClr val="7142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945892" y="2894076"/>
            <a:ext cx="241236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400" b="1" spc="5" dirty="0">
                <a:solidFill>
                  <a:srgbClr val="FF0000"/>
                </a:solidFill>
                <a:latin typeface="Microsoft JhengHei"/>
                <a:cs typeface="Microsoft JhengHei"/>
              </a:rPr>
              <a:t>每組</a:t>
            </a:r>
            <a:r>
              <a:rPr sz="2400" b="1" dirty="0">
                <a:solidFill>
                  <a:srgbClr val="FF0000"/>
                </a:solidFill>
                <a:latin typeface="Microsoft JhengHei"/>
                <a:cs typeface="Microsoft JhengHei"/>
              </a:rPr>
              <a:t>人數</a:t>
            </a:r>
            <a:r>
              <a:rPr sz="2400" b="1" spc="5" dirty="0">
                <a:solidFill>
                  <a:srgbClr val="FF0000"/>
                </a:solidFill>
                <a:latin typeface="Microsoft JhengHei"/>
                <a:cs typeface="Microsoft JhengHei"/>
              </a:rPr>
              <a:t>為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3-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0</a:t>
            </a:r>
            <a:r>
              <a:rPr sz="2400" b="1" dirty="0">
                <a:solidFill>
                  <a:srgbClr val="FF0000"/>
                </a:solidFill>
                <a:latin typeface="Microsoft JhengHei"/>
                <a:cs typeface="Microsoft JhengHei"/>
              </a:rPr>
              <a:t>名 </a:t>
            </a:r>
            <a:r>
              <a:rPr sz="2400" b="1" spc="5" dirty="0">
                <a:solidFill>
                  <a:srgbClr val="FF0000"/>
                </a:solidFill>
                <a:latin typeface="Microsoft JhengHei"/>
                <a:cs typeface="Microsoft JhengHei"/>
              </a:rPr>
              <a:t>本校</a:t>
            </a:r>
            <a:endParaRPr sz="2400">
              <a:latin typeface="Microsoft JhengHei"/>
              <a:cs typeface="Microsoft JhengHei"/>
            </a:endParaRPr>
          </a:p>
          <a:p>
            <a:pPr marL="1270" algn="ctr">
              <a:lnSpc>
                <a:spcPct val="100000"/>
              </a:lnSpc>
            </a:pPr>
            <a:r>
              <a:rPr sz="2400" b="1" spc="5" dirty="0">
                <a:solidFill>
                  <a:srgbClr val="FF0000"/>
                </a:solidFill>
                <a:latin typeface="Microsoft JhengHei"/>
                <a:cs typeface="Microsoft JhengHei"/>
              </a:rPr>
              <a:t>在學學生</a:t>
            </a:r>
            <a:endParaRPr sz="2400">
              <a:latin typeface="Microsoft JhengHei"/>
              <a:cs typeface="Microsoft JhengHe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148959" y="3503295"/>
            <a:ext cx="1304925" cy="1866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5766" y="239775"/>
            <a:ext cx="6671309" cy="681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300" spc="-50" dirty="0">
                <a:latin typeface="PMingLiU"/>
                <a:cs typeface="PMingLiU"/>
              </a:rPr>
              <a:t>加入讀書會</a:t>
            </a:r>
            <a:r>
              <a:rPr sz="4300" spc="-60" dirty="0">
                <a:latin typeface="PMingLiU"/>
                <a:cs typeface="PMingLiU"/>
              </a:rPr>
              <a:t>成</a:t>
            </a:r>
            <a:r>
              <a:rPr sz="4300" spc="-55" dirty="0">
                <a:latin typeface="PMingLiU"/>
                <a:cs typeface="PMingLiU"/>
              </a:rPr>
              <a:t>員</a:t>
            </a:r>
            <a:r>
              <a:rPr sz="4300" b="0" spc="-55" dirty="0">
                <a:latin typeface="Calibri Light"/>
                <a:cs typeface="Calibri Light"/>
              </a:rPr>
              <a:t>-</a:t>
            </a:r>
            <a:r>
              <a:rPr sz="4300" spc="-60" dirty="0">
                <a:latin typeface="PMingLiU"/>
                <a:cs typeface="PMingLiU"/>
              </a:rPr>
              <a:t>教師</a:t>
            </a:r>
            <a:r>
              <a:rPr sz="4300" spc="-50" dirty="0">
                <a:latin typeface="PMingLiU"/>
                <a:cs typeface="PMingLiU"/>
              </a:rPr>
              <a:t>代</a:t>
            </a:r>
            <a:r>
              <a:rPr sz="4300" spc="-60" dirty="0">
                <a:latin typeface="PMingLiU"/>
                <a:cs typeface="PMingLiU"/>
              </a:rPr>
              <a:t>理</a:t>
            </a:r>
            <a:r>
              <a:rPr sz="4300" dirty="0">
                <a:latin typeface="PMingLiU"/>
                <a:cs typeface="PMingLiU"/>
              </a:rPr>
              <a:t>人</a:t>
            </a:r>
            <a:endParaRPr sz="4300">
              <a:latin typeface="PMingLiU"/>
              <a:cs typeface="PMingLiU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97280" y="2176272"/>
            <a:ext cx="10058400" cy="33627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90802" y="2169795"/>
            <a:ext cx="10071735" cy="3375660"/>
          </a:xfrm>
          <a:custGeom>
            <a:avLst/>
            <a:gdLst/>
            <a:ahLst/>
            <a:cxnLst/>
            <a:rect l="l" t="t" r="r" b="b"/>
            <a:pathLst>
              <a:path w="10071735" h="3375660">
                <a:moveTo>
                  <a:pt x="0" y="3375659"/>
                </a:moveTo>
                <a:lnTo>
                  <a:pt x="10071354" y="3375659"/>
                </a:lnTo>
                <a:lnTo>
                  <a:pt x="10071354" y="0"/>
                </a:lnTo>
                <a:lnTo>
                  <a:pt x="0" y="0"/>
                </a:lnTo>
                <a:lnTo>
                  <a:pt x="0" y="3375659"/>
                </a:lnTo>
                <a:close/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51738" y="1131569"/>
            <a:ext cx="10330815" cy="64706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32384" rIns="0" bIns="0" rtlCol="0">
            <a:spAutoFit/>
          </a:bodyPr>
          <a:lstStyle/>
          <a:p>
            <a:pPr marL="90805" marR="255270">
              <a:lnSpc>
                <a:spcPct val="100000"/>
              </a:lnSpc>
              <a:spcBef>
                <a:spcPts val="254"/>
              </a:spcBef>
            </a:pPr>
            <a:r>
              <a:rPr sz="1800" dirty="0">
                <a:latin typeface="PMingLiU"/>
                <a:cs typeface="PMingLiU"/>
              </a:rPr>
              <a:t>首頁</a:t>
            </a:r>
            <a:r>
              <a:rPr sz="1800" spc="-5" dirty="0">
                <a:latin typeface="Calibri"/>
                <a:cs typeface="Calibri"/>
              </a:rPr>
              <a:t>--&gt;(</a:t>
            </a:r>
            <a:r>
              <a:rPr sz="1800" dirty="0">
                <a:latin typeface="PMingLiU"/>
                <a:cs typeface="PMingLiU"/>
              </a:rPr>
              <a:t>點選</a:t>
            </a:r>
            <a:r>
              <a:rPr sz="1800" dirty="0">
                <a:latin typeface="Calibri"/>
                <a:cs typeface="Calibri"/>
              </a:rPr>
              <a:t>)</a:t>
            </a:r>
            <a:r>
              <a:rPr sz="1800" dirty="0">
                <a:latin typeface="PMingLiU"/>
                <a:cs typeface="PMingLiU"/>
              </a:rPr>
              <a:t>自己所創讀書會</a:t>
            </a:r>
            <a:r>
              <a:rPr sz="1800" spc="-80" dirty="0">
                <a:latin typeface="PMingLiU"/>
                <a:cs typeface="PMingLiU"/>
              </a:rPr>
              <a:t> </a:t>
            </a:r>
            <a:r>
              <a:rPr sz="1800" spc="-5" dirty="0">
                <a:latin typeface="Calibri"/>
                <a:cs typeface="Calibri"/>
              </a:rPr>
              <a:t>--&gt;</a:t>
            </a:r>
            <a:r>
              <a:rPr sz="1800" dirty="0">
                <a:latin typeface="PMingLiU"/>
                <a:cs typeface="PMingLiU"/>
              </a:rPr>
              <a:t>系統管理</a:t>
            </a:r>
            <a:r>
              <a:rPr sz="1800" spc="-5" dirty="0">
                <a:latin typeface="Calibri"/>
                <a:cs typeface="Calibri"/>
              </a:rPr>
              <a:t>--&gt;</a:t>
            </a:r>
            <a:r>
              <a:rPr sz="1800" dirty="0">
                <a:latin typeface="PMingLiU"/>
                <a:cs typeface="PMingLiU"/>
              </a:rPr>
              <a:t>點選</a:t>
            </a:r>
            <a:r>
              <a:rPr sz="1800" b="1" spc="5" dirty="0">
                <a:solidFill>
                  <a:srgbClr val="FF0000"/>
                </a:solidFill>
                <a:latin typeface="Microsoft JhengHei"/>
                <a:cs typeface="Microsoft JhengHei"/>
              </a:rPr>
              <a:t>讀書會成</a:t>
            </a:r>
            <a:r>
              <a:rPr sz="1800" b="1" dirty="0">
                <a:solidFill>
                  <a:srgbClr val="FF0000"/>
                </a:solidFill>
                <a:latin typeface="Microsoft JhengHei"/>
                <a:cs typeface="Microsoft JhengHei"/>
              </a:rPr>
              <a:t>員</a:t>
            </a:r>
            <a:r>
              <a:rPr sz="1800" spc="-5" dirty="0">
                <a:latin typeface="Calibri"/>
                <a:cs typeface="Calibri"/>
              </a:rPr>
              <a:t>--&gt;</a:t>
            </a:r>
            <a:r>
              <a:rPr sz="1800" b="1" dirty="0">
                <a:solidFill>
                  <a:srgbClr val="FF0000"/>
                </a:solidFill>
                <a:latin typeface="Microsoft JhengHei"/>
                <a:cs typeface="Microsoft JhengHei"/>
              </a:rPr>
              <a:t>已選課的讀書會成員</a:t>
            </a:r>
            <a:r>
              <a:rPr sz="1800" b="1" spc="-65" dirty="0">
                <a:solidFill>
                  <a:srgbClr val="FF0000"/>
                </a:solidFill>
                <a:latin typeface="Microsoft JhengHei"/>
                <a:cs typeface="Microsoft JhengHei"/>
              </a:rPr>
              <a:t> </a:t>
            </a:r>
            <a:r>
              <a:rPr sz="1800" spc="-5" dirty="0">
                <a:latin typeface="Calibri"/>
                <a:cs typeface="Calibri"/>
              </a:rPr>
              <a:t>--&gt;</a:t>
            </a:r>
            <a:r>
              <a:rPr sz="1800" b="1" spc="5" dirty="0">
                <a:solidFill>
                  <a:srgbClr val="FF0000"/>
                </a:solidFill>
                <a:latin typeface="Microsoft JhengHei"/>
                <a:cs typeface="Microsoft JhengHei"/>
              </a:rPr>
              <a:t>加入</a:t>
            </a:r>
            <a:r>
              <a:rPr sz="1800" b="1" dirty="0">
                <a:solidFill>
                  <a:srgbClr val="FF0000"/>
                </a:solidFill>
                <a:latin typeface="Microsoft JhengHei"/>
                <a:cs typeface="Microsoft JhengHei"/>
              </a:rPr>
              <a:t>讀書會成 </a:t>
            </a:r>
            <a:r>
              <a:rPr sz="1800" b="1" spc="5" dirty="0">
                <a:solidFill>
                  <a:srgbClr val="FF0000"/>
                </a:solidFill>
                <a:latin typeface="Microsoft JhengHei"/>
                <a:cs typeface="Microsoft JhengHei"/>
              </a:rPr>
              <a:t>員</a:t>
            </a:r>
            <a:r>
              <a:rPr sz="1800" b="1" dirty="0">
                <a:solidFill>
                  <a:srgbClr val="FF0000"/>
                </a:solidFill>
                <a:latin typeface="Microsoft JhengHei"/>
                <a:cs typeface="Microsoft JhengHei"/>
              </a:rPr>
              <a:t>到此讀書會</a:t>
            </a:r>
            <a:endParaRPr sz="1800">
              <a:latin typeface="Microsoft JhengHei"/>
              <a:cs typeface="Microsoft JhengHe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73302" y="4303014"/>
            <a:ext cx="1591310" cy="622300"/>
          </a:xfrm>
          <a:custGeom>
            <a:avLst/>
            <a:gdLst/>
            <a:ahLst/>
            <a:cxnLst/>
            <a:rect l="l" t="t" r="r" b="b"/>
            <a:pathLst>
              <a:path w="1591310" h="622300">
                <a:moveTo>
                  <a:pt x="0" y="621792"/>
                </a:moveTo>
                <a:lnTo>
                  <a:pt x="1591056" y="621792"/>
                </a:lnTo>
                <a:lnTo>
                  <a:pt x="1591056" y="0"/>
                </a:lnTo>
                <a:lnTo>
                  <a:pt x="0" y="0"/>
                </a:lnTo>
                <a:lnTo>
                  <a:pt x="0" y="621792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540240" y="3705605"/>
            <a:ext cx="1642110" cy="370840"/>
          </a:xfrm>
          <a:custGeom>
            <a:avLst/>
            <a:gdLst/>
            <a:ahLst/>
            <a:cxnLst/>
            <a:rect l="l" t="t" r="r" b="b"/>
            <a:pathLst>
              <a:path w="1642109" h="370839">
                <a:moveTo>
                  <a:pt x="0" y="370332"/>
                </a:moveTo>
                <a:lnTo>
                  <a:pt x="1642109" y="370332"/>
                </a:lnTo>
                <a:lnTo>
                  <a:pt x="1642109" y="0"/>
                </a:lnTo>
                <a:lnTo>
                  <a:pt x="0" y="0"/>
                </a:lnTo>
                <a:lnTo>
                  <a:pt x="0" y="370332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89452" y="3847210"/>
            <a:ext cx="6379210" cy="807085"/>
          </a:xfrm>
          <a:custGeom>
            <a:avLst/>
            <a:gdLst/>
            <a:ahLst/>
            <a:cxnLst/>
            <a:rect l="l" t="t" r="r" b="b"/>
            <a:pathLst>
              <a:path w="6379209" h="807085">
                <a:moveTo>
                  <a:pt x="6263476" y="37899"/>
                </a:moveTo>
                <a:lnTo>
                  <a:pt x="0" y="768731"/>
                </a:lnTo>
                <a:lnTo>
                  <a:pt x="4318" y="806576"/>
                </a:lnTo>
                <a:lnTo>
                  <a:pt x="6267878" y="75735"/>
                </a:lnTo>
                <a:lnTo>
                  <a:pt x="6263476" y="37899"/>
                </a:lnTo>
                <a:close/>
              </a:path>
              <a:path w="6379209" h="807085">
                <a:moveTo>
                  <a:pt x="6357493" y="35687"/>
                </a:moveTo>
                <a:lnTo>
                  <a:pt x="6282436" y="35687"/>
                </a:lnTo>
                <a:lnTo>
                  <a:pt x="6286754" y="73532"/>
                </a:lnTo>
                <a:lnTo>
                  <a:pt x="6267878" y="75735"/>
                </a:lnTo>
                <a:lnTo>
                  <a:pt x="6272276" y="113537"/>
                </a:lnTo>
                <a:lnTo>
                  <a:pt x="6379210" y="43561"/>
                </a:lnTo>
                <a:lnTo>
                  <a:pt x="6357493" y="35687"/>
                </a:lnTo>
                <a:close/>
              </a:path>
              <a:path w="6379209" h="807085">
                <a:moveTo>
                  <a:pt x="6282436" y="35687"/>
                </a:moveTo>
                <a:lnTo>
                  <a:pt x="6263476" y="37899"/>
                </a:lnTo>
                <a:lnTo>
                  <a:pt x="6267878" y="75735"/>
                </a:lnTo>
                <a:lnTo>
                  <a:pt x="6286754" y="73532"/>
                </a:lnTo>
                <a:lnTo>
                  <a:pt x="6282436" y="35687"/>
                </a:lnTo>
                <a:close/>
              </a:path>
              <a:path w="6379209" h="807085">
                <a:moveTo>
                  <a:pt x="6259068" y="0"/>
                </a:moveTo>
                <a:lnTo>
                  <a:pt x="6263476" y="37899"/>
                </a:lnTo>
                <a:lnTo>
                  <a:pt x="6282436" y="35687"/>
                </a:lnTo>
                <a:lnTo>
                  <a:pt x="6357493" y="35687"/>
                </a:lnTo>
                <a:lnTo>
                  <a:pt x="625906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42500" y="4431029"/>
            <a:ext cx="21082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282176" y="3294888"/>
            <a:ext cx="2482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72967" y="1327403"/>
            <a:ext cx="5512308" cy="49247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66491" y="1320927"/>
            <a:ext cx="5525770" cy="4944745"/>
          </a:xfrm>
          <a:custGeom>
            <a:avLst/>
            <a:gdLst/>
            <a:ahLst/>
            <a:cxnLst/>
            <a:rect l="l" t="t" r="r" b="b"/>
            <a:pathLst>
              <a:path w="5525770" h="4944745">
                <a:moveTo>
                  <a:pt x="0" y="4944618"/>
                </a:moveTo>
                <a:lnTo>
                  <a:pt x="5525261" y="4944618"/>
                </a:lnTo>
                <a:lnTo>
                  <a:pt x="5525261" y="0"/>
                </a:lnTo>
                <a:lnTo>
                  <a:pt x="0" y="0"/>
                </a:lnTo>
                <a:lnTo>
                  <a:pt x="0" y="4944618"/>
                </a:lnTo>
                <a:close/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92017" y="5044440"/>
            <a:ext cx="750570" cy="220979"/>
          </a:xfrm>
          <a:custGeom>
            <a:avLst/>
            <a:gdLst/>
            <a:ahLst/>
            <a:cxnLst/>
            <a:rect l="l" t="t" r="r" b="b"/>
            <a:pathLst>
              <a:path w="750570" h="220979">
                <a:moveTo>
                  <a:pt x="750569" y="55245"/>
                </a:moveTo>
                <a:lnTo>
                  <a:pt x="110490" y="55245"/>
                </a:lnTo>
                <a:lnTo>
                  <a:pt x="110490" y="0"/>
                </a:lnTo>
                <a:lnTo>
                  <a:pt x="0" y="110490"/>
                </a:lnTo>
                <a:lnTo>
                  <a:pt x="110490" y="220980"/>
                </a:lnTo>
                <a:lnTo>
                  <a:pt x="110490" y="165735"/>
                </a:lnTo>
                <a:lnTo>
                  <a:pt x="750569" y="165735"/>
                </a:lnTo>
                <a:lnTo>
                  <a:pt x="750569" y="55245"/>
                </a:lnTo>
                <a:close/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25220" y="4804028"/>
            <a:ext cx="2475230" cy="1200150"/>
          </a:xfrm>
          <a:prstGeom prst="rect">
            <a:avLst/>
          </a:prstGeom>
          <a:ln w="9905">
            <a:solidFill>
              <a:srgbClr val="000000"/>
            </a:solidFill>
          </a:ln>
        </p:spPr>
        <p:txBody>
          <a:bodyPr vert="horz" wrap="square" lIns="0" tIns="27940" rIns="0" bIns="0" rtlCol="0">
            <a:spAutoFit/>
          </a:bodyPr>
          <a:lstStyle/>
          <a:p>
            <a:pPr marL="90805" marR="163830">
              <a:lnSpc>
                <a:spcPct val="100000"/>
              </a:lnSpc>
              <a:spcBef>
                <a:spcPts val="220"/>
              </a:spcBef>
            </a:pPr>
            <a:r>
              <a:rPr sz="2400" spc="-5" dirty="0">
                <a:latin typeface="PMingLiU"/>
                <a:cs typeface="PMingLiU"/>
              </a:rPr>
              <a:t>輸入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‘</a:t>
            </a:r>
            <a:r>
              <a:rPr sz="2400" b="1" dirty="0">
                <a:solidFill>
                  <a:srgbClr val="FF0000"/>
                </a:solidFill>
                <a:latin typeface="Microsoft JhengHei"/>
                <a:cs typeface="Microsoft JhengHei"/>
              </a:rPr>
              <a:t>學號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’</a:t>
            </a:r>
            <a:r>
              <a:rPr sz="2400" spc="-5" dirty="0">
                <a:solidFill>
                  <a:srgbClr val="FF0000"/>
                </a:solidFill>
                <a:latin typeface="PMingLiU"/>
                <a:cs typeface="PMingLiU"/>
              </a:rPr>
              <a:t>或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’</a:t>
            </a:r>
            <a:r>
              <a:rPr sz="2400" b="1" dirty="0">
                <a:solidFill>
                  <a:srgbClr val="FF0000"/>
                </a:solidFill>
                <a:latin typeface="Microsoft JhengHei"/>
                <a:cs typeface="Microsoft JhengHei"/>
              </a:rPr>
              <a:t>學 </a:t>
            </a:r>
            <a:r>
              <a:rPr sz="2400" b="1" spc="5" dirty="0">
                <a:solidFill>
                  <a:srgbClr val="FF0000"/>
                </a:solidFill>
                <a:latin typeface="Microsoft JhengHei"/>
                <a:cs typeface="Microsoft JhengHei"/>
              </a:rPr>
              <a:t>生姓名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’</a:t>
            </a:r>
            <a:r>
              <a:rPr sz="2400" dirty="0">
                <a:latin typeface="PMingLiU"/>
                <a:cs typeface="PMingLiU"/>
              </a:rPr>
              <a:t>來搜尋學 生</a:t>
            </a:r>
            <a:endParaRPr sz="2400">
              <a:latin typeface="PMingLiU"/>
              <a:cs typeface="PMingLiU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891146" y="5460872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0"/>
                </a:moveTo>
                <a:lnTo>
                  <a:pt x="0" y="76199"/>
                </a:lnTo>
                <a:lnTo>
                  <a:pt x="76200" y="76199"/>
                </a:lnTo>
                <a:lnTo>
                  <a:pt x="38100" y="0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4121658" y="4981194"/>
          <a:ext cx="2027554" cy="5958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3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5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3083">
                <a:tc gridSpan="3">
                  <a:txBody>
                    <a:bodyPr/>
                    <a:lstStyle/>
                    <a:p>
                      <a:pPr marL="44450">
                        <a:lnSpc>
                          <a:spcPts val="1535"/>
                        </a:lnSpc>
                      </a:pPr>
                      <a:r>
                        <a:rPr sz="20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3.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8100">
                      <a:solidFill>
                        <a:srgbClr val="FF0000"/>
                      </a:solidFill>
                      <a:prstDash val="solid"/>
                    </a:lnL>
                    <a:lnT w="381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800">
                <a:tc>
                  <a:txBody>
                    <a:bodyPr/>
                    <a:lstStyle/>
                    <a:p>
                      <a:pPr marL="335915">
                        <a:lnSpc>
                          <a:spcPts val="2140"/>
                        </a:lnSpc>
                      </a:pPr>
                      <a:r>
                        <a:rPr sz="20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5.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38100">
                      <a:solidFill>
                        <a:srgbClr val="FF0000"/>
                      </a:solidFill>
                      <a:prstDash val="soli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381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0000"/>
                      </a:solidFill>
                      <a:prstDash val="solid"/>
                    </a:lnL>
                    <a:lnT w="38100">
                      <a:solidFill>
                        <a:srgbClr val="FF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object 8"/>
          <p:cNvSpPr/>
          <p:nvPr/>
        </p:nvSpPr>
        <p:spPr>
          <a:xfrm>
            <a:off x="6824471" y="795527"/>
            <a:ext cx="5100065" cy="39585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87133" y="4780279"/>
            <a:ext cx="5175885" cy="0"/>
          </a:xfrm>
          <a:custGeom>
            <a:avLst/>
            <a:gdLst/>
            <a:ahLst/>
            <a:cxnLst/>
            <a:rect l="l" t="t" r="r" b="b"/>
            <a:pathLst>
              <a:path w="5175884">
                <a:moveTo>
                  <a:pt x="0" y="0"/>
                </a:moveTo>
                <a:lnTo>
                  <a:pt x="5175504" y="0"/>
                </a:lnTo>
              </a:path>
            </a:pathLst>
          </a:custGeom>
          <a:ln w="22859">
            <a:solidFill>
              <a:srgbClr val="AB61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98564" y="781050"/>
            <a:ext cx="0" cy="3987800"/>
          </a:xfrm>
          <a:custGeom>
            <a:avLst/>
            <a:gdLst/>
            <a:ahLst/>
            <a:cxnLst/>
            <a:rect l="l" t="t" r="r" b="b"/>
            <a:pathLst>
              <a:path h="3987800">
                <a:moveTo>
                  <a:pt x="0" y="0"/>
                </a:moveTo>
                <a:lnTo>
                  <a:pt x="0" y="3987800"/>
                </a:lnTo>
              </a:path>
            </a:pathLst>
          </a:custGeom>
          <a:ln w="22860">
            <a:solidFill>
              <a:srgbClr val="AB61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787133" y="769619"/>
            <a:ext cx="5175885" cy="0"/>
          </a:xfrm>
          <a:custGeom>
            <a:avLst/>
            <a:gdLst/>
            <a:ahLst/>
            <a:cxnLst/>
            <a:rect l="l" t="t" r="r" b="b"/>
            <a:pathLst>
              <a:path w="5175884">
                <a:moveTo>
                  <a:pt x="0" y="0"/>
                </a:moveTo>
                <a:lnTo>
                  <a:pt x="5175504" y="0"/>
                </a:lnTo>
              </a:path>
            </a:pathLst>
          </a:custGeom>
          <a:ln w="22860">
            <a:solidFill>
              <a:srgbClr val="AB61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951207" y="781050"/>
            <a:ext cx="0" cy="3988435"/>
          </a:xfrm>
          <a:custGeom>
            <a:avLst/>
            <a:gdLst/>
            <a:ahLst/>
            <a:cxnLst/>
            <a:rect l="l" t="t" r="r" b="b"/>
            <a:pathLst>
              <a:path h="3988435">
                <a:moveTo>
                  <a:pt x="0" y="0"/>
                </a:moveTo>
                <a:lnTo>
                  <a:pt x="0" y="3988308"/>
                </a:lnTo>
              </a:path>
            </a:pathLst>
          </a:custGeom>
          <a:ln w="22860">
            <a:solidFill>
              <a:srgbClr val="AB61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17614" y="4757420"/>
            <a:ext cx="5114925" cy="0"/>
          </a:xfrm>
          <a:custGeom>
            <a:avLst/>
            <a:gdLst/>
            <a:ahLst/>
            <a:cxnLst/>
            <a:rect l="l" t="t" r="r" b="b"/>
            <a:pathLst>
              <a:path w="5114925">
                <a:moveTo>
                  <a:pt x="0" y="0"/>
                </a:moveTo>
                <a:lnTo>
                  <a:pt x="5114543" y="0"/>
                </a:lnTo>
              </a:path>
            </a:pathLst>
          </a:custGeom>
          <a:ln w="7619">
            <a:solidFill>
              <a:srgbClr val="AB61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21423" y="796290"/>
            <a:ext cx="0" cy="3957320"/>
          </a:xfrm>
          <a:custGeom>
            <a:avLst/>
            <a:gdLst/>
            <a:ahLst/>
            <a:cxnLst/>
            <a:rect l="l" t="t" r="r" b="b"/>
            <a:pathLst>
              <a:path h="3957320">
                <a:moveTo>
                  <a:pt x="0" y="0"/>
                </a:moveTo>
                <a:lnTo>
                  <a:pt x="0" y="3957320"/>
                </a:lnTo>
              </a:path>
            </a:pathLst>
          </a:custGeom>
          <a:ln w="7619">
            <a:solidFill>
              <a:srgbClr val="AB61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17614" y="792480"/>
            <a:ext cx="5114925" cy="0"/>
          </a:xfrm>
          <a:custGeom>
            <a:avLst/>
            <a:gdLst/>
            <a:ahLst/>
            <a:cxnLst/>
            <a:rect l="l" t="t" r="r" b="b"/>
            <a:pathLst>
              <a:path w="5114925">
                <a:moveTo>
                  <a:pt x="0" y="0"/>
                </a:moveTo>
                <a:lnTo>
                  <a:pt x="5114543" y="0"/>
                </a:lnTo>
              </a:path>
            </a:pathLst>
          </a:custGeom>
          <a:ln w="7620">
            <a:solidFill>
              <a:srgbClr val="AB61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928347" y="796290"/>
            <a:ext cx="0" cy="3957954"/>
          </a:xfrm>
          <a:custGeom>
            <a:avLst/>
            <a:gdLst/>
            <a:ahLst/>
            <a:cxnLst/>
            <a:rect l="l" t="t" r="r" b="b"/>
            <a:pathLst>
              <a:path h="3957954">
                <a:moveTo>
                  <a:pt x="0" y="0"/>
                </a:moveTo>
                <a:lnTo>
                  <a:pt x="0" y="3957828"/>
                </a:lnTo>
              </a:path>
            </a:pathLst>
          </a:custGeom>
          <a:ln w="7619">
            <a:solidFill>
              <a:srgbClr val="AB61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0819130" y="1911095"/>
            <a:ext cx="22225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4.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1165585" y="2039111"/>
            <a:ext cx="517525" cy="478155"/>
          </a:xfrm>
          <a:custGeom>
            <a:avLst/>
            <a:gdLst/>
            <a:ahLst/>
            <a:cxnLst/>
            <a:rect l="l" t="t" r="r" b="b"/>
            <a:pathLst>
              <a:path w="517525" h="478155">
                <a:moveTo>
                  <a:pt x="0" y="477774"/>
                </a:moveTo>
                <a:lnTo>
                  <a:pt x="517398" y="477774"/>
                </a:lnTo>
                <a:lnTo>
                  <a:pt x="517398" y="0"/>
                </a:lnTo>
                <a:lnTo>
                  <a:pt x="0" y="0"/>
                </a:lnTo>
                <a:lnTo>
                  <a:pt x="0" y="477774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396738" y="2526029"/>
            <a:ext cx="5774690" cy="2735580"/>
          </a:xfrm>
          <a:custGeom>
            <a:avLst/>
            <a:gdLst/>
            <a:ahLst/>
            <a:cxnLst/>
            <a:rect l="l" t="t" r="r" b="b"/>
            <a:pathLst>
              <a:path w="5774690" h="2735579">
                <a:moveTo>
                  <a:pt x="5662948" y="34540"/>
                </a:moveTo>
                <a:lnTo>
                  <a:pt x="0" y="2701163"/>
                </a:lnTo>
                <a:lnTo>
                  <a:pt x="16256" y="2735580"/>
                </a:lnTo>
                <a:lnTo>
                  <a:pt x="5679171" y="68972"/>
                </a:lnTo>
                <a:lnTo>
                  <a:pt x="5662948" y="34540"/>
                </a:lnTo>
                <a:close/>
              </a:path>
              <a:path w="5774690" h="2735579">
                <a:moveTo>
                  <a:pt x="5756060" y="26416"/>
                </a:moveTo>
                <a:lnTo>
                  <a:pt x="5680202" y="26416"/>
                </a:lnTo>
                <a:lnTo>
                  <a:pt x="5696458" y="60833"/>
                </a:lnTo>
                <a:lnTo>
                  <a:pt x="5679171" y="68972"/>
                </a:lnTo>
                <a:lnTo>
                  <a:pt x="5695442" y="103505"/>
                </a:lnTo>
                <a:lnTo>
                  <a:pt x="5756060" y="26416"/>
                </a:lnTo>
                <a:close/>
              </a:path>
              <a:path w="5774690" h="2735579">
                <a:moveTo>
                  <a:pt x="5680202" y="26416"/>
                </a:moveTo>
                <a:lnTo>
                  <a:pt x="5662948" y="34540"/>
                </a:lnTo>
                <a:lnTo>
                  <a:pt x="5679171" y="68972"/>
                </a:lnTo>
                <a:lnTo>
                  <a:pt x="5696458" y="60833"/>
                </a:lnTo>
                <a:lnTo>
                  <a:pt x="5680202" y="26416"/>
                </a:lnTo>
                <a:close/>
              </a:path>
              <a:path w="5774690" h="2735579">
                <a:moveTo>
                  <a:pt x="5646673" y="0"/>
                </a:moveTo>
                <a:lnTo>
                  <a:pt x="5662948" y="34540"/>
                </a:lnTo>
                <a:lnTo>
                  <a:pt x="5680202" y="26416"/>
                </a:lnTo>
                <a:lnTo>
                  <a:pt x="5756060" y="26416"/>
                </a:lnTo>
                <a:lnTo>
                  <a:pt x="5774436" y="3048"/>
                </a:lnTo>
                <a:lnTo>
                  <a:pt x="564667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096000" y="2490977"/>
            <a:ext cx="5480685" cy="3119120"/>
          </a:xfrm>
          <a:custGeom>
            <a:avLst/>
            <a:gdLst/>
            <a:ahLst/>
            <a:cxnLst/>
            <a:rect l="l" t="t" r="r" b="b"/>
            <a:pathLst>
              <a:path w="5480684" h="3119120">
                <a:moveTo>
                  <a:pt x="114300" y="3004566"/>
                </a:moveTo>
                <a:lnTo>
                  <a:pt x="0" y="3061716"/>
                </a:lnTo>
                <a:lnTo>
                  <a:pt x="114300" y="3118866"/>
                </a:lnTo>
                <a:lnTo>
                  <a:pt x="114300" y="3080766"/>
                </a:lnTo>
                <a:lnTo>
                  <a:pt x="95250" y="3080766"/>
                </a:lnTo>
                <a:lnTo>
                  <a:pt x="95250" y="3042666"/>
                </a:lnTo>
                <a:lnTo>
                  <a:pt x="114300" y="3042666"/>
                </a:lnTo>
                <a:lnTo>
                  <a:pt x="114300" y="3004566"/>
                </a:lnTo>
                <a:close/>
              </a:path>
              <a:path w="5480684" h="3119120">
                <a:moveTo>
                  <a:pt x="114300" y="3042666"/>
                </a:moveTo>
                <a:lnTo>
                  <a:pt x="95250" y="3042666"/>
                </a:lnTo>
                <a:lnTo>
                  <a:pt x="95250" y="3080766"/>
                </a:lnTo>
                <a:lnTo>
                  <a:pt x="114300" y="3080766"/>
                </a:lnTo>
                <a:lnTo>
                  <a:pt x="114300" y="3042666"/>
                </a:lnTo>
                <a:close/>
              </a:path>
              <a:path w="5480684" h="3119120">
                <a:moveTo>
                  <a:pt x="5309870" y="3042666"/>
                </a:moveTo>
                <a:lnTo>
                  <a:pt x="114300" y="3042666"/>
                </a:lnTo>
                <a:lnTo>
                  <a:pt x="114300" y="3080766"/>
                </a:lnTo>
                <a:lnTo>
                  <a:pt x="5328920" y="3080766"/>
                </a:lnTo>
                <a:lnTo>
                  <a:pt x="5336289" y="3079271"/>
                </a:lnTo>
                <a:lnTo>
                  <a:pt x="5342350" y="3075193"/>
                </a:lnTo>
                <a:lnTo>
                  <a:pt x="5346457" y="3069139"/>
                </a:lnTo>
                <a:lnTo>
                  <a:pt x="5347970" y="3061716"/>
                </a:lnTo>
                <a:lnTo>
                  <a:pt x="5309870" y="3061716"/>
                </a:lnTo>
                <a:lnTo>
                  <a:pt x="5309870" y="3042666"/>
                </a:lnTo>
                <a:close/>
              </a:path>
              <a:path w="5480684" h="3119120">
                <a:moveTo>
                  <a:pt x="5480431" y="0"/>
                </a:moveTo>
                <a:lnTo>
                  <a:pt x="5328920" y="0"/>
                </a:lnTo>
                <a:lnTo>
                  <a:pt x="5321496" y="1494"/>
                </a:lnTo>
                <a:lnTo>
                  <a:pt x="5315442" y="5572"/>
                </a:lnTo>
                <a:lnTo>
                  <a:pt x="5311364" y="11626"/>
                </a:lnTo>
                <a:lnTo>
                  <a:pt x="5309870" y="19050"/>
                </a:lnTo>
                <a:lnTo>
                  <a:pt x="5309870" y="3061716"/>
                </a:lnTo>
                <a:lnTo>
                  <a:pt x="5328920" y="3042666"/>
                </a:lnTo>
                <a:lnTo>
                  <a:pt x="5347970" y="3042666"/>
                </a:lnTo>
                <a:lnTo>
                  <a:pt x="5347970" y="38100"/>
                </a:lnTo>
                <a:lnTo>
                  <a:pt x="5328920" y="38100"/>
                </a:lnTo>
                <a:lnTo>
                  <a:pt x="5347970" y="19050"/>
                </a:lnTo>
                <a:lnTo>
                  <a:pt x="5480431" y="19050"/>
                </a:lnTo>
                <a:lnTo>
                  <a:pt x="5480431" y="0"/>
                </a:lnTo>
                <a:close/>
              </a:path>
              <a:path w="5480684" h="3119120">
                <a:moveTo>
                  <a:pt x="5347970" y="3042666"/>
                </a:moveTo>
                <a:lnTo>
                  <a:pt x="5328920" y="3042666"/>
                </a:lnTo>
                <a:lnTo>
                  <a:pt x="5309870" y="3061716"/>
                </a:lnTo>
                <a:lnTo>
                  <a:pt x="5347970" y="3061716"/>
                </a:lnTo>
                <a:lnTo>
                  <a:pt x="5347970" y="3042666"/>
                </a:lnTo>
                <a:close/>
              </a:path>
              <a:path w="5480684" h="3119120">
                <a:moveTo>
                  <a:pt x="5347970" y="19050"/>
                </a:moveTo>
                <a:lnTo>
                  <a:pt x="5328920" y="38100"/>
                </a:lnTo>
                <a:lnTo>
                  <a:pt x="5347970" y="38100"/>
                </a:lnTo>
                <a:lnTo>
                  <a:pt x="5347970" y="19050"/>
                </a:lnTo>
                <a:close/>
              </a:path>
              <a:path w="5480684" h="3119120">
                <a:moveTo>
                  <a:pt x="5480431" y="19050"/>
                </a:moveTo>
                <a:lnTo>
                  <a:pt x="5347970" y="19050"/>
                </a:lnTo>
                <a:lnTo>
                  <a:pt x="5347970" y="38100"/>
                </a:lnTo>
                <a:lnTo>
                  <a:pt x="5480431" y="38100"/>
                </a:lnTo>
                <a:lnTo>
                  <a:pt x="5480431" y="1905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8129" y="593851"/>
            <a:ext cx="606044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" dirty="0">
                <a:latin typeface="PMingLiU"/>
                <a:cs typeface="PMingLiU"/>
              </a:rPr>
              <a:t>已加入讀書會成員畫面</a:t>
            </a:r>
          </a:p>
        </p:txBody>
      </p:sp>
      <p:sp>
        <p:nvSpPr>
          <p:cNvPr id="3" name="object 3"/>
          <p:cNvSpPr/>
          <p:nvPr/>
        </p:nvSpPr>
        <p:spPr>
          <a:xfrm>
            <a:off x="1097280" y="2063495"/>
            <a:ext cx="10058400" cy="35882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90802" y="2057019"/>
            <a:ext cx="10071735" cy="3601720"/>
          </a:xfrm>
          <a:custGeom>
            <a:avLst/>
            <a:gdLst/>
            <a:ahLst/>
            <a:cxnLst/>
            <a:rect l="l" t="t" r="r" b="b"/>
            <a:pathLst>
              <a:path w="10071735" h="3601720">
                <a:moveTo>
                  <a:pt x="0" y="3601211"/>
                </a:moveTo>
                <a:lnTo>
                  <a:pt x="10071354" y="3601211"/>
                </a:lnTo>
                <a:lnTo>
                  <a:pt x="10071354" y="0"/>
                </a:lnTo>
                <a:lnTo>
                  <a:pt x="0" y="0"/>
                </a:lnTo>
                <a:lnTo>
                  <a:pt x="0" y="3601211"/>
                </a:lnTo>
                <a:close/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77261" y="3438905"/>
            <a:ext cx="8415655" cy="1396365"/>
          </a:xfrm>
          <a:custGeom>
            <a:avLst/>
            <a:gdLst/>
            <a:ahLst/>
            <a:cxnLst/>
            <a:rect l="l" t="t" r="r" b="b"/>
            <a:pathLst>
              <a:path w="8415655" h="1396364">
                <a:moveTo>
                  <a:pt x="0" y="1395984"/>
                </a:moveTo>
                <a:lnTo>
                  <a:pt x="8415528" y="1395984"/>
                </a:lnTo>
                <a:lnTo>
                  <a:pt x="8415528" y="0"/>
                </a:lnTo>
                <a:lnTo>
                  <a:pt x="0" y="0"/>
                </a:lnTo>
                <a:lnTo>
                  <a:pt x="0" y="1395984"/>
                </a:lnTo>
                <a:close/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89757" y="3731133"/>
            <a:ext cx="353695" cy="121920"/>
          </a:xfrm>
          <a:custGeom>
            <a:avLst/>
            <a:gdLst/>
            <a:ahLst/>
            <a:cxnLst/>
            <a:rect l="l" t="t" r="r" b="b"/>
            <a:pathLst>
              <a:path w="353695" h="121920">
                <a:moveTo>
                  <a:pt x="333247" y="0"/>
                </a:moveTo>
                <a:lnTo>
                  <a:pt x="20319" y="0"/>
                </a:lnTo>
                <a:lnTo>
                  <a:pt x="12430" y="1603"/>
                </a:lnTo>
                <a:lnTo>
                  <a:pt x="5968" y="5969"/>
                </a:lnTo>
                <a:lnTo>
                  <a:pt x="1603" y="12430"/>
                </a:lnTo>
                <a:lnTo>
                  <a:pt x="0" y="20320"/>
                </a:lnTo>
                <a:lnTo>
                  <a:pt x="0" y="101600"/>
                </a:lnTo>
                <a:lnTo>
                  <a:pt x="1603" y="109489"/>
                </a:lnTo>
                <a:lnTo>
                  <a:pt x="5969" y="115951"/>
                </a:lnTo>
                <a:lnTo>
                  <a:pt x="12430" y="120316"/>
                </a:lnTo>
                <a:lnTo>
                  <a:pt x="20319" y="121920"/>
                </a:lnTo>
                <a:lnTo>
                  <a:pt x="333247" y="121920"/>
                </a:lnTo>
                <a:lnTo>
                  <a:pt x="341137" y="120316"/>
                </a:lnTo>
                <a:lnTo>
                  <a:pt x="347598" y="115951"/>
                </a:lnTo>
                <a:lnTo>
                  <a:pt x="351964" y="109489"/>
                </a:lnTo>
                <a:lnTo>
                  <a:pt x="353567" y="101600"/>
                </a:lnTo>
                <a:lnTo>
                  <a:pt x="353567" y="20320"/>
                </a:lnTo>
                <a:lnTo>
                  <a:pt x="351964" y="12430"/>
                </a:lnTo>
                <a:lnTo>
                  <a:pt x="347598" y="5969"/>
                </a:lnTo>
                <a:lnTo>
                  <a:pt x="341137" y="1603"/>
                </a:lnTo>
                <a:lnTo>
                  <a:pt x="3332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89757" y="3731133"/>
            <a:ext cx="353695" cy="121920"/>
          </a:xfrm>
          <a:custGeom>
            <a:avLst/>
            <a:gdLst/>
            <a:ahLst/>
            <a:cxnLst/>
            <a:rect l="l" t="t" r="r" b="b"/>
            <a:pathLst>
              <a:path w="353695" h="121920">
                <a:moveTo>
                  <a:pt x="0" y="20320"/>
                </a:moveTo>
                <a:lnTo>
                  <a:pt x="1603" y="12430"/>
                </a:lnTo>
                <a:lnTo>
                  <a:pt x="5968" y="5969"/>
                </a:lnTo>
                <a:lnTo>
                  <a:pt x="12430" y="1603"/>
                </a:lnTo>
                <a:lnTo>
                  <a:pt x="20319" y="0"/>
                </a:lnTo>
                <a:lnTo>
                  <a:pt x="333247" y="0"/>
                </a:lnTo>
                <a:lnTo>
                  <a:pt x="341137" y="1603"/>
                </a:lnTo>
                <a:lnTo>
                  <a:pt x="347598" y="5969"/>
                </a:lnTo>
                <a:lnTo>
                  <a:pt x="351964" y="12430"/>
                </a:lnTo>
                <a:lnTo>
                  <a:pt x="353567" y="20320"/>
                </a:lnTo>
                <a:lnTo>
                  <a:pt x="353567" y="101600"/>
                </a:lnTo>
                <a:lnTo>
                  <a:pt x="351964" y="109489"/>
                </a:lnTo>
                <a:lnTo>
                  <a:pt x="347598" y="115951"/>
                </a:lnTo>
                <a:lnTo>
                  <a:pt x="341137" y="120316"/>
                </a:lnTo>
                <a:lnTo>
                  <a:pt x="333247" y="121920"/>
                </a:lnTo>
                <a:lnTo>
                  <a:pt x="20319" y="121920"/>
                </a:lnTo>
                <a:lnTo>
                  <a:pt x="12430" y="120316"/>
                </a:lnTo>
                <a:lnTo>
                  <a:pt x="5969" y="115951"/>
                </a:lnTo>
                <a:lnTo>
                  <a:pt x="1603" y="109489"/>
                </a:lnTo>
                <a:lnTo>
                  <a:pt x="0" y="101600"/>
                </a:lnTo>
                <a:lnTo>
                  <a:pt x="0" y="20320"/>
                </a:lnTo>
                <a:close/>
              </a:path>
            </a:pathLst>
          </a:custGeom>
          <a:ln w="16002">
            <a:solidFill>
              <a:srgbClr val="939F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89757" y="4100703"/>
            <a:ext cx="353695" cy="121920"/>
          </a:xfrm>
          <a:custGeom>
            <a:avLst/>
            <a:gdLst/>
            <a:ahLst/>
            <a:cxnLst/>
            <a:rect l="l" t="t" r="r" b="b"/>
            <a:pathLst>
              <a:path w="353695" h="121920">
                <a:moveTo>
                  <a:pt x="333247" y="0"/>
                </a:moveTo>
                <a:lnTo>
                  <a:pt x="20319" y="0"/>
                </a:lnTo>
                <a:lnTo>
                  <a:pt x="12430" y="1603"/>
                </a:lnTo>
                <a:lnTo>
                  <a:pt x="5968" y="5968"/>
                </a:lnTo>
                <a:lnTo>
                  <a:pt x="1603" y="12430"/>
                </a:lnTo>
                <a:lnTo>
                  <a:pt x="0" y="20320"/>
                </a:lnTo>
                <a:lnTo>
                  <a:pt x="0" y="101600"/>
                </a:lnTo>
                <a:lnTo>
                  <a:pt x="1603" y="109489"/>
                </a:lnTo>
                <a:lnTo>
                  <a:pt x="5969" y="115951"/>
                </a:lnTo>
                <a:lnTo>
                  <a:pt x="12430" y="120316"/>
                </a:lnTo>
                <a:lnTo>
                  <a:pt x="20319" y="121920"/>
                </a:lnTo>
                <a:lnTo>
                  <a:pt x="333247" y="121920"/>
                </a:lnTo>
                <a:lnTo>
                  <a:pt x="341137" y="120316"/>
                </a:lnTo>
                <a:lnTo>
                  <a:pt x="347598" y="115951"/>
                </a:lnTo>
                <a:lnTo>
                  <a:pt x="351964" y="109489"/>
                </a:lnTo>
                <a:lnTo>
                  <a:pt x="353567" y="101600"/>
                </a:lnTo>
                <a:lnTo>
                  <a:pt x="353567" y="20320"/>
                </a:lnTo>
                <a:lnTo>
                  <a:pt x="351964" y="12430"/>
                </a:lnTo>
                <a:lnTo>
                  <a:pt x="347598" y="5968"/>
                </a:lnTo>
                <a:lnTo>
                  <a:pt x="341137" y="1603"/>
                </a:lnTo>
                <a:lnTo>
                  <a:pt x="3332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89757" y="4100703"/>
            <a:ext cx="353695" cy="121920"/>
          </a:xfrm>
          <a:custGeom>
            <a:avLst/>
            <a:gdLst/>
            <a:ahLst/>
            <a:cxnLst/>
            <a:rect l="l" t="t" r="r" b="b"/>
            <a:pathLst>
              <a:path w="353695" h="121920">
                <a:moveTo>
                  <a:pt x="0" y="20320"/>
                </a:moveTo>
                <a:lnTo>
                  <a:pt x="1603" y="12430"/>
                </a:lnTo>
                <a:lnTo>
                  <a:pt x="5968" y="5968"/>
                </a:lnTo>
                <a:lnTo>
                  <a:pt x="12430" y="1603"/>
                </a:lnTo>
                <a:lnTo>
                  <a:pt x="20319" y="0"/>
                </a:lnTo>
                <a:lnTo>
                  <a:pt x="333247" y="0"/>
                </a:lnTo>
                <a:lnTo>
                  <a:pt x="341137" y="1603"/>
                </a:lnTo>
                <a:lnTo>
                  <a:pt x="347598" y="5968"/>
                </a:lnTo>
                <a:lnTo>
                  <a:pt x="351964" y="12430"/>
                </a:lnTo>
                <a:lnTo>
                  <a:pt x="353567" y="20320"/>
                </a:lnTo>
                <a:lnTo>
                  <a:pt x="353567" y="101600"/>
                </a:lnTo>
                <a:lnTo>
                  <a:pt x="351964" y="109489"/>
                </a:lnTo>
                <a:lnTo>
                  <a:pt x="347598" y="115951"/>
                </a:lnTo>
                <a:lnTo>
                  <a:pt x="341137" y="120316"/>
                </a:lnTo>
                <a:lnTo>
                  <a:pt x="333247" y="121920"/>
                </a:lnTo>
                <a:lnTo>
                  <a:pt x="20319" y="121920"/>
                </a:lnTo>
                <a:lnTo>
                  <a:pt x="12430" y="120316"/>
                </a:lnTo>
                <a:lnTo>
                  <a:pt x="5969" y="115951"/>
                </a:lnTo>
                <a:lnTo>
                  <a:pt x="1603" y="109489"/>
                </a:lnTo>
                <a:lnTo>
                  <a:pt x="0" y="101600"/>
                </a:lnTo>
                <a:lnTo>
                  <a:pt x="0" y="20320"/>
                </a:lnTo>
                <a:close/>
              </a:path>
            </a:pathLst>
          </a:custGeom>
          <a:ln w="16002">
            <a:solidFill>
              <a:srgbClr val="939F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89757" y="4493895"/>
            <a:ext cx="353695" cy="121920"/>
          </a:xfrm>
          <a:custGeom>
            <a:avLst/>
            <a:gdLst/>
            <a:ahLst/>
            <a:cxnLst/>
            <a:rect l="l" t="t" r="r" b="b"/>
            <a:pathLst>
              <a:path w="353695" h="121920">
                <a:moveTo>
                  <a:pt x="333247" y="0"/>
                </a:moveTo>
                <a:lnTo>
                  <a:pt x="20319" y="0"/>
                </a:lnTo>
                <a:lnTo>
                  <a:pt x="12430" y="1603"/>
                </a:lnTo>
                <a:lnTo>
                  <a:pt x="5968" y="5968"/>
                </a:lnTo>
                <a:lnTo>
                  <a:pt x="1603" y="12430"/>
                </a:lnTo>
                <a:lnTo>
                  <a:pt x="0" y="20319"/>
                </a:lnTo>
                <a:lnTo>
                  <a:pt x="0" y="101599"/>
                </a:lnTo>
                <a:lnTo>
                  <a:pt x="1603" y="109489"/>
                </a:lnTo>
                <a:lnTo>
                  <a:pt x="5969" y="115950"/>
                </a:lnTo>
                <a:lnTo>
                  <a:pt x="12430" y="120316"/>
                </a:lnTo>
                <a:lnTo>
                  <a:pt x="20319" y="121919"/>
                </a:lnTo>
                <a:lnTo>
                  <a:pt x="333247" y="121919"/>
                </a:lnTo>
                <a:lnTo>
                  <a:pt x="341137" y="120316"/>
                </a:lnTo>
                <a:lnTo>
                  <a:pt x="347598" y="115950"/>
                </a:lnTo>
                <a:lnTo>
                  <a:pt x="351964" y="109489"/>
                </a:lnTo>
                <a:lnTo>
                  <a:pt x="353567" y="101599"/>
                </a:lnTo>
                <a:lnTo>
                  <a:pt x="353567" y="20319"/>
                </a:lnTo>
                <a:lnTo>
                  <a:pt x="351964" y="12430"/>
                </a:lnTo>
                <a:lnTo>
                  <a:pt x="347598" y="5968"/>
                </a:lnTo>
                <a:lnTo>
                  <a:pt x="341137" y="1603"/>
                </a:lnTo>
                <a:lnTo>
                  <a:pt x="3332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89757" y="4493895"/>
            <a:ext cx="353695" cy="121920"/>
          </a:xfrm>
          <a:custGeom>
            <a:avLst/>
            <a:gdLst/>
            <a:ahLst/>
            <a:cxnLst/>
            <a:rect l="l" t="t" r="r" b="b"/>
            <a:pathLst>
              <a:path w="353695" h="121920">
                <a:moveTo>
                  <a:pt x="0" y="20319"/>
                </a:moveTo>
                <a:lnTo>
                  <a:pt x="1603" y="12430"/>
                </a:lnTo>
                <a:lnTo>
                  <a:pt x="5968" y="5968"/>
                </a:lnTo>
                <a:lnTo>
                  <a:pt x="12430" y="1603"/>
                </a:lnTo>
                <a:lnTo>
                  <a:pt x="20319" y="0"/>
                </a:lnTo>
                <a:lnTo>
                  <a:pt x="333247" y="0"/>
                </a:lnTo>
                <a:lnTo>
                  <a:pt x="341137" y="1603"/>
                </a:lnTo>
                <a:lnTo>
                  <a:pt x="347598" y="5968"/>
                </a:lnTo>
                <a:lnTo>
                  <a:pt x="351964" y="12430"/>
                </a:lnTo>
                <a:lnTo>
                  <a:pt x="353567" y="20319"/>
                </a:lnTo>
                <a:lnTo>
                  <a:pt x="353567" y="101599"/>
                </a:lnTo>
                <a:lnTo>
                  <a:pt x="351964" y="109489"/>
                </a:lnTo>
                <a:lnTo>
                  <a:pt x="347598" y="115950"/>
                </a:lnTo>
                <a:lnTo>
                  <a:pt x="341137" y="120316"/>
                </a:lnTo>
                <a:lnTo>
                  <a:pt x="333247" y="121919"/>
                </a:lnTo>
                <a:lnTo>
                  <a:pt x="20319" y="121919"/>
                </a:lnTo>
                <a:lnTo>
                  <a:pt x="12430" y="120316"/>
                </a:lnTo>
                <a:lnTo>
                  <a:pt x="5969" y="115950"/>
                </a:lnTo>
                <a:lnTo>
                  <a:pt x="1603" y="109489"/>
                </a:lnTo>
                <a:lnTo>
                  <a:pt x="0" y="101599"/>
                </a:lnTo>
                <a:lnTo>
                  <a:pt x="0" y="20319"/>
                </a:lnTo>
                <a:close/>
              </a:path>
            </a:pathLst>
          </a:custGeom>
          <a:ln w="16002">
            <a:solidFill>
              <a:srgbClr val="939F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89757" y="4870322"/>
            <a:ext cx="353695" cy="121920"/>
          </a:xfrm>
          <a:custGeom>
            <a:avLst/>
            <a:gdLst/>
            <a:ahLst/>
            <a:cxnLst/>
            <a:rect l="l" t="t" r="r" b="b"/>
            <a:pathLst>
              <a:path w="353695" h="121920">
                <a:moveTo>
                  <a:pt x="333247" y="0"/>
                </a:moveTo>
                <a:lnTo>
                  <a:pt x="20319" y="0"/>
                </a:lnTo>
                <a:lnTo>
                  <a:pt x="12430" y="1603"/>
                </a:lnTo>
                <a:lnTo>
                  <a:pt x="5968" y="5968"/>
                </a:lnTo>
                <a:lnTo>
                  <a:pt x="1603" y="12430"/>
                </a:lnTo>
                <a:lnTo>
                  <a:pt x="0" y="20319"/>
                </a:lnTo>
                <a:lnTo>
                  <a:pt x="0" y="101600"/>
                </a:lnTo>
                <a:lnTo>
                  <a:pt x="1603" y="109489"/>
                </a:lnTo>
                <a:lnTo>
                  <a:pt x="5969" y="115950"/>
                </a:lnTo>
                <a:lnTo>
                  <a:pt x="12430" y="120316"/>
                </a:lnTo>
                <a:lnTo>
                  <a:pt x="20319" y="121919"/>
                </a:lnTo>
                <a:lnTo>
                  <a:pt x="333247" y="121919"/>
                </a:lnTo>
                <a:lnTo>
                  <a:pt x="341137" y="120316"/>
                </a:lnTo>
                <a:lnTo>
                  <a:pt x="347598" y="115950"/>
                </a:lnTo>
                <a:lnTo>
                  <a:pt x="351964" y="109489"/>
                </a:lnTo>
                <a:lnTo>
                  <a:pt x="353567" y="101600"/>
                </a:lnTo>
                <a:lnTo>
                  <a:pt x="353567" y="20319"/>
                </a:lnTo>
                <a:lnTo>
                  <a:pt x="351964" y="12430"/>
                </a:lnTo>
                <a:lnTo>
                  <a:pt x="347598" y="5968"/>
                </a:lnTo>
                <a:lnTo>
                  <a:pt x="341137" y="1603"/>
                </a:lnTo>
                <a:lnTo>
                  <a:pt x="3332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89757" y="4870322"/>
            <a:ext cx="353695" cy="121920"/>
          </a:xfrm>
          <a:custGeom>
            <a:avLst/>
            <a:gdLst/>
            <a:ahLst/>
            <a:cxnLst/>
            <a:rect l="l" t="t" r="r" b="b"/>
            <a:pathLst>
              <a:path w="353695" h="121920">
                <a:moveTo>
                  <a:pt x="0" y="20319"/>
                </a:moveTo>
                <a:lnTo>
                  <a:pt x="1603" y="12430"/>
                </a:lnTo>
                <a:lnTo>
                  <a:pt x="5968" y="5968"/>
                </a:lnTo>
                <a:lnTo>
                  <a:pt x="12430" y="1603"/>
                </a:lnTo>
                <a:lnTo>
                  <a:pt x="20319" y="0"/>
                </a:lnTo>
                <a:lnTo>
                  <a:pt x="333247" y="0"/>
                </a:lnTo>
                <a:lnTo>
                  <a:pt x="341137" y="1603"/>
                </a:lnTo>
                <a:lnTo>
                  <a:pt x="347598" y="5968"/>
                </a:lnTo>
                <a:lnTo>
                  <a:pt x="351964" y="12430"/>
                </a:lnTo>
                <a:lnTo>
                  <a:pt x="353567" y="20319"/>
                </a:lnTo>
                <a:lnTo>
                  <a:pt x="353567" y="101600"/>
                </a:lnTo>
                <a:lnTo>
                  <a:pt x="351964" y="109489"/>
                </a:lnTo>
                <a:lnTo>
                  <a:pt x="347598" y="115950"/>
                </a:lnTo>
                <a:lnTo>
                  <a:pt x="341137" y="120316"/>
                </a:lnTo>
                <a:lnTo>
                  <a:pt x="333247" y="121919"/>
                </a:lnTo>
                <a:lnTo>
                  <a:pt x="20319" y="121919"/>
                </a:lnTo>
                <a:lnTo>
                  <a:pt x="12430" y="120316"/>
                </a:lnTo>
                <a:lnTo>
                  <a:pt x="5969" y="115950"/>
                </a:lnTo>
                <a:lnTo>
                  <a:pt x="1603" y="109489"/>
                </a:lnTo>
                <a:lnTo>
                  <a:pt x="0" y="101600"/>
                </a:lnTo>
                <a:lnTo>
                  <a:pt x="0" y="20319"/>
                </a:lnTo>
                <a:close/>
              </a:path>
            </a:pathLst>
          </a:custGeom>
          <a:ln w="16002">
            <a:solidFill>
              <a:srgbClr val="939F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12309" y="1804670"/>
            <a:ext cx="12325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" dirty="0">
                <a:latin typeface="PMingLiU"/>
                <a:cs typeface="PMingLiU"/>
              </a:rPr>
              <a:t>目錄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65758" y="2462169"/>
            <a:ext cx="3935095" cy="3397250"/>
          </a:xfrm>
          <a:prstGeom prst="rect">
            <a:avLst/>
          </a:prstGeom>
        </p:spPr>
        <p:txBody>
          <a:bodyPr vert="horz" wrap="square" lIns="0" tIns="147955" rIns="0" bIns="0" rtlCol="0">
            <a:spAutoFit/>
          </a:bodyPr>
          <a:lstStyle/>
          <a:p>
            <a:pPr marL="363855" indent="-351790">
              <a:lnSpc>
                <a:spcPct val="100000"/>
              </a:lnSpc>
              <a:spcBef>
                <a:spcPts val="1165"/>
              </a:spcBef>
              <a:buClr>
                <a:srgbClr val="E38312"/>
              </a:buClr>
              <a:buSzPct val="96428"/>
              <a:buFont typeface="Wingdings"/>
              <a:buChar char=""/>
              <a:tabLst>
                <a:tab pos="364490" algn="l"/>
              </a:tabLst>
            </a:pPr>
            <a:r>
              <a:rPr sz="2800" dirty="0">
                <a:solidFill>
                  <a:srgbClr val="404040"/>
                </a:solidFill>
                <a:latin typeface="PMingLiU"/>
                <a:cs typeface="PMingLiU"/>
              </a:rPr>
              <a:t>平台介紹</a:t>
            </a:r>
            <a:endParaRPr sz="2800">
              <a:latin typeface="PMingLiU"/>
              <a:cs typeface="PMingLiU"/>
            </a:endParaRPr>
          </a:p>
          <a:p>
            <a:pPr marL="364490" indent="-352425">
              <a:lnSpc>
                <a:spcPct val="100000"/>
              </a:lnSpc>
              <a:spcBef>
                <a:spcPts val="1065"/>
              </a:spcBef>
              <a:buClr>
                <a:srgbClr val="E38312"/>
              </a:buClr>
              <a:buSzPct val="96428"/>
              <a:buFont typeface="Wingdings"/>
              <a:buChar char=""/>
              <a:tabLst>
                <a:tab pos="365125" algn="l"/>
              </a:tabLst>
            </a:pPr>
            <a:r>
              <a:rPr sz="2800" dirty="0">
                <a:solidFill>
                  <a:srgbClr val="404040"/>
                </a:solidFill>
                <a:latin typeface="PMingLiU"/>
                <a:cs typeface="PMingLiU"/>
              </a:rPr>
              <a:t>登入</a:t>
            </a:r>
            <a:endParaRPr sz="2800">
              <a:latin typeface="PMingLiU"/>
              <a:cs typeface="PMingLiU"/>
            </a:endParaRPr>
          </a:p>
          <a:p>
            <a:pPr marL="363855" indent="-351790">
              <a:lnSpc>
                <a:spcPct val="100000"/>
              </a:lnSpc>
              <a:spcBef>
                <a:spcPts val="1065"/>
              </a:spcBef>
              <a:buClr>
                <a:srgbClr val="E38312"/>
              </a:buClr>
              <a:buSzPct val="96428"/>
              <a:buFont typeface="Wingdings"/>
              <a:buChar char=""/>
              <a:tabLst>
                <a:tab pos="364490" algn="l"/>
              </a:tabLst>
            </a:pPr>
            <a:r>
              <a:rPr sz="2800" dirty="0">
                <a:solidFill>
                  <a:srgbClr val="404040"/>
                </a:solidFill>
                <a:latin typeface="PMingLiU"/>
                <a:cs typeface="PMingLiU"/>
              </a:rPr>
              <a:t>建立讀</a:t>
            </a:r>
            <a:r>
              <a:rPr sz="2800" spc="-5" dirty="0">
                <a:solidFill>
                  <a:srgbClr val="404040"/>
                </a:solidFill>
                <a:latin typeface="PMingLiU"/>
                <a:cs typeface="PMingLiU"/>
              </a:rPr>
              <a:t>書</a:t>
            </a:r>
            <a:r>
              <a:rPr sz="2800" dirty="0">
                <a:solidFill>
                  <a:srgbClr val="404040"/>
                </a:solidFill>
                <a:latin typeface="PMingLiU"/>
                <a:cs typeface="PMingLiU"/>
              </a:rPr>
              <a:t>會學習社群</a:t>
            </a:r>
            <a:endParaRPr sz="2800">
              <a:latin typeface="PMingLiU"/>
              <a:cs typeface="PMingLiU"/>
            </a:endParaRPr>
          </a:p>
          <a:p>
            <a:pPr marL="363855" indent="-351790">
              <a:lnSpc>
                <a:spcPct val="100000"/>
              </a:lnSpc>
              <a:spcBef>
                <a:spcPts val="1060"/>
              </a:spcBef>
              <a:buClr>
                <a:srgbClr val="E38312"/>
              </a:buClr>
              <a:buSzPct val="96428"/>
              <a:buFont typeface="Wingdings"/>
              <a:buChar char=""/>
              <a:tabLst>
                <a:tab pos="364490" algn="l"/>
              </a:tabLst>
            </a:pPr>
            <a:r>
              <a:rPr sz="2800" dirty="0">
                <a:solidFill>
                  <a:srgbClr val="404040"/>
                </a:solidFill>
                <a:latin typeface="PMingLiU"/>
                <a:cs typeface="PMingLiU"/>
              </a:rPr>
              <a:t>設定讀書</a:t>
            </a:r>
            <a:r>
              <a:rPr sz="2800" spc="-10" dirty="0">
                <a:solidFill>
                  <a:srgbClr val="404040"/>
                </a:solidFill>
                <a:latin typeface="PMingLiU"/>
                <a:cs typeface="PMingLiU"/>
              </a:rPr>
              <a:t>會</a:t>
            </a:r>
            <a:r>
              <a:rPr sz="2800" dirty="0">
                <a:solidFill>
                  <a:srgbClr val="404040"/>
                </a:solidFill>
                <a:latin typeface="PMingLiU"/>
                <a:cs typeface="PMingLiU"/>
              </a:rPr>
              <a:t>成員與分組</a:t>
            </a:r>
            <a:endParaRPr sz="2800">
              <a:latin typeface="PMingLiU"/>
              <a:cs typeface="PMingLiU"/>
            </a:endParaRPr>
          </a:p>
          <a:p>
            <a:pPr marL="363855" indent="-351790">
              <a:lnSpc>
                <a:spcPct val="100000"/>
              </a:lnSpc>
              <a:spcBef>
                <a:spcPts val="1070"/>
              </a:spcBef>
              <a:buClr>
                <a:srgbClr val="E38312"/>
              </a:buClr>
              <a:buSzPct val="96428"/>
              <a:buFont typeface="Wingdings"/>
              <a:buChar char=""/>
              <a:tabLst>
                <a:tab pos="364490" algn="l"/>
              </a:tabLst>
            </a:pPr>
            <a:r>
              <a:rPr sz="2800" dirty="0">
                <a:solidFill>
                  <a:srgbClr val="404040"/>
                </a:solidFill>
                <a:latin typeface="PMingLiU"/>
                <a:cs typeface="PMingLiU"/>
              </a:rPr>
              <a:t>設定學習心得</a:t>
            </a:r>
            <a:r>
              <a:rPr sz="2800" spc="-10" dirty="0">
                <a:solidFill>
                  <a:srgbClr val="404040"/>
                </a:solidFill>
                <a:latin typeface="PMingLiU"/>
                <a:cs typeface="PMingLiU"/>
              </a:rPr>
              <a:t>上</a:t>
            </a:r>
            <a:r>
              <a:rPr sz="2800" dirty="0">
                <a:solidFill>
                  <a:srgbClr val="404040"/>
                </a:solidFill>
                <a:latin typeface="PMingLiU"/>
                <a:cs typeface="PMingLiU"/>
              </a:rPr>
              <a:t>傳</a:t>
            </a:r>
            <a:endParaRPr sz="2800">
              <a:latin typeface="PMingLiU"/>
              <a:cs typeface="PMingLiU"/>
            </a:endParaRPr>
          </a:p>
          <a:p>
            <a:pPr marL="363855" indent="-351790">
              <a:lnSpc>
                <a:spcPct val="100000"/>
              </a:lnSpc>
              <a:spcBef>
                <a:spcPts val="1060"/>
              </a:spcBef>
              <a:buClr>
                <a:srgbClr val="E38312"/>
              </a:buClr>
              <a:buSzPct val="96428"/>
              <a:buFont typeface="Wingdings"/>
              <a:buChar char=""/>
              <a:tabLst>
                <a:tab pos="364490" algn="l"/>
              </a:tabLst>
            </a:pPr>
            <a:r>
              <a:rPr sz="2800" dirty="0">
                <a:solidFill>
                  <a:srgbClr val="404040"/>
                </a:solidFill>
                <a:latin typeface="PMingLiU"/>
                <a:cs typeface="PMingLiU"/>
              </a:rPr>
              <a:t>查核繳交作業</a:t>
            </a:r>
            <a:endParaRPr sz="2800">
              <a:latin typeface="PMingLiU"/>
              <a:cs typeface="PMingLiU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32688" y="662177"/>
            <a:ext cx="10363200" cy="9509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8030" y="451865"/>
            <a:ext cx="4354195" cy="6813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300" spc="-50" dirty="0">
                <a:latin typeface="PMingLiU"/>
                <a:cs typeface="PMingLiU"/>
              </a:rPr>
              <a:t>更改成員角</a:t>
            </a:r>
            <a:r>
              <a:rPr sz="4300" spc="-60" dirty="0">
                <a:latin typeface="PMingLiU"/>
                <a:cs typeface="PMingLiU"/>
              </a:rPr>
              <a:t>色設</a:t>
            </a:r>
            <a:r>
              <a:rPr sz="4300" dirty="0">
                <a:latin typeface="PMingLiU"/>
                <a:cs typeface="PMingLiU"/>
              </a:rPr>
              <a:t>定</a:t>
            </a:r>
            <a:endParaRPr sz="4300">
              <a:latin typeface="PMingLiU"/>
              <a:cs typeface="PMingLiU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85699" y="2032902"/>
            <a:ext cx="8616763" cy="36494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1619" y="1841373"/>
            <a:ext cx="8799195" cy="4032885"/>
          </a:xfrm>
          <a:custGeom>
            <a:avLst/>
            <a:gdLst/>
            <a:ahLst/>
            <a:cxnLst/>
            <a:rect l="l" t="t" r="r" b="b"/>
            <a:pathLst>
              <a:path w="8799195" h="4032885">
                <a:moveTo>
                  <a:pt x="0" y="4032504"/>
                </a:moveTo>
                <a:lnTo>
                  <a:pt x="8798814" y="4032504"/>
                </a:lnTo>
                <a:lnTo>
                  <a:pt x="8798814" y="0"/>
                </a:lnTo>
                <a:lnTo>
                  <a:pt x="0" y="0"/>
                </a:lnTo>
                <a:lnTo>
                  <a:pt x="0" y="4032504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71263" y="2653664"/>
            <a:ext cx="2997200" cy="646430"/>
          </a:xfrm>
          <a:custGeom>
            <a:avLst/>
            <a:gdLst/>
            <a:ahLst/>
            <a:cxnLst/>
            <a:rect l="l" t="t" r="r" b="b"/>
            <a:pathLst>
              <a:path w="2997200" h="646429">
                <a:moveTo>
                  <a:pt x="0" y="646176"/>
                </a:moveTo>
                <a:lnTo>
                  <a:pt x="2996945" y="646176"/>
                </a:lnTo>
                <a:lnTo>
                  <a:pt x="2996945" y="0"/>
                </a:lnTo>
                <a:lnTo>
                  <a:pt x="0" y="0"/>
                </a:lnTo>
                <a:lnTo>
                  <a:pt x="0" y="64617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771263" y="2653664"/>
            <a:ext cx="2997200" cy="646430"/>
          </a:xfrm>
          <a:prstGeom prst="rect">
            <a:avLst/>
          </a:prstGeom>
          <a:ln w="9905">
            <a:solidFill>
              <a:srgbClr val="FF0000"/>
            </a:solidFill>
          </a:ln>
        </p:spPr>
        <p:txBody>
          <a:bodyPr vert="horz" wrap="square" lIns="0" tIns="33019" rIns="0" bIns="0" rtlCol="0">
            <a:spAutoFit/>
          </a:bodyPr>
          <a:lstStyle/>
          <a:p>
            <a:pPr marL="91440" marR="153035">
              <a:lnSpc>
                <a:spcPct val="100000"/>
              </a:lnSpc>
              <a:spcBef>
                <a:spcPts val="259"/>
              </a:spcBef>
            </a:pPr>
            <a:r>
              <a:rPr sz="1800" b="1" spc="5" dirty="0">
                <a:solidFill>
                  <a:srgbClr val="FF0000"/>
                </a:solidFill>
                <a:latin typeface="Microsoft JhengHei"/>
                <a:cs typeface="Microsoft JhengHei"/>
              </a:rPr>
              <a:t>點選學</a:t>
            </a:r>
            <a:r>
              <a:rPr sz="1800" b="1" dirty="0">
                <a:solidFill>
                  <a:srgbClr val="FF0000"/>
                </a:solidFill>
                <a:latin typeface="Microsoft JhengHei"/>
                <a:cs typeface="Microsoft JhengHei"/>
              </a:rPr>
              <a:t>生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sz="1800" b="1" spc="-10" dirty="0">
                <a:solidFill>
                  <a:srgbClr val="FF0000"/>
                </a:solidFill>
                <a:latin typeface="Wingdings"/>
                <a:cs typeface="Wingdings"/>
              </a:rPr>
              <a:t></a:t>
            </a:r>
            <a:r>
              <a:rPr sz="1800" b="1" dirty="0">
                <a:solidFill>
                  <a:srgbClr val="FF0000"/>
                </a:solidFill>
                <a:latin typeface="Microsoft JhengHei"/>
                <a:cs typeface="Microsoft JhengHei"/>
              </a:rPr>
              <a:t>再擊可設定學 生為教師代理人或助理教師</a:t>
            </a:r>
            <a:endParaRPr sz="1800">
              <a:latin typeface="Microsoft JhengHei"/>
              <a:cs typeface="Microsoft JhengHe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654045" y="4431029"/>
            <a:ext cx="5113782" cy="17007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26207" y="6223000"/>
            <a:ext cx="5570220" cy="137160"/>
          </a:xfrm>
          <a:custGeom>
            <a:avLst/>
            <a:gdLst/>
            <a:ahLst/>
            <a:cxnLst/>
            <a:rect l="l" t="t" r="r" b="b"/>
            <a:pathLst>
              <a:path w="5570220" h="137160">
                <a:moveTo>
                  <a:pt x="0" y="137159"/>
                </a:moveTo>
                <a:lnTo>
                  <a:pt x="5570220" y="137159"/>
                </a:lnTo>
                <a:lnTo>
                  <a:pt x="5570220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26207" y="4340859"/>
            <a:ext cx="137160" cy="1882139"/>
          </a:xfrm>
          <a:custGeom>
            <a:avLst/>
            <a:gdLst/>
            <a:ahLst/>
            <a:cxnLst/>
            <a:rect l="l" t="t" r="r" b="b"/>
            <a:pathLst>
              <a:path w="137160" h="1882139">
                <a:moveTo>
                  <a:pt x="0" y="1882140"/>
                </a:moveTo>
                <a:lnTo>
                  <a:pt x="137160" y="1882140"/>
                </a:lnTo>
                <a:lnTo>
                  <a:pt x="137160" y="0"/>
                </a:lnTo>
                <a:lnTo>
                  <a:pt x="0" y="0"/>
                </a:lnTo>
                <a:lnTo>
                  <a:pt x="0" y="18821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26207" y="4203700"/>
            <a:ext cx="5570220" cy="137160"/>
          </a:xfrm>
          <a:custGeom>
            <a:avLst/>
            <a:gdLst/>
            <a:ahLst/>
            <a:cxnLst/>
            <a:rect l="l" t="t" r="r" b="b"/>
            <a:pathLst>
              <a:path w="5570220" h="137160">
                <a:moveTo>
                  <a:pt x="0" y="137159"/>
                </a:moveTo>
                <a:lnTo>
                  <a:pt x="5570220" y="137159"/>
                </a:lnTo>
                <a:lnTo>
                  <a:pt x="5570220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859268" y="4340352"/>
            <a:ext cx="137160" cy="1883410"/>
          </a:xfrm>
          <a:custGeom>
            <a:avLst/>
            <a:gdLst/>
            <a:ahLst/>
            <a:cxnLst/>
            <a:rect l="l" t="t" r="r" b="b"/>
            <a:pathLst>
              <a:path w="137159" h="1883410">
                <a:moveTo>
                  <a:pt x="137159" y="0"/>
                </a:moveTo>
                <a:lnTo>
                  <a:pt x="0" y="0"/>
                </a:lnTo>
                <a:lnTo>
                  <a:pt x="0" y="1882902"/>
                </a:lnTo>
                <a:lnTo>
                  <a:pt x="137159" y="1882902"/>
                </a:lnTo>
                <a:lnTo>
                  <a:pt x="1371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09088" y="6154420"/>
            <a:ext cx="5204460" cy="0"/>
          </a:xfrm>
          <a:custGeom>
            <a:avLst/>
            <a:gdLst/>
            <a:ahLst/>
            <a:cxnLst/>
            <a:rect l="l" t="t" r="r" b="b"/>
            <a:pathLst>
              <a:path w="5204459">
                <a:moveTo>
                  <a:pt x="0" y="0"/>
                </a:moveTo>
                <a:lnTo>
                  <a:pt x="5204460" y="0"/>
                </a:lnTo>
              </a:path>
            </a:pathLst>
          </a:custGeom>
          <a:ln w="457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31948" y="4432300"/>
            <a:ext cx="0" cy="1699260"/>
          </a:xfrm>
          <a:custGeom>
            <a:avLst/>
            <a:gdLst/>
            <a:ahLst/>
            <a:cxnLst/>
            <a:rect l="l" t="t" r="r" b="b"/>
            <a:pathLst>
              <a:path h="1699260">
                <a:moveTo>
                  <a:pt x="0" y="0"/>
                </a:moveTo>
                <a:lnTo>
                  <a:pt x="0" y="1699260"/>
                </a:lnTo>
              </a:path>
            </a:pathLst>
          </a:custGeom>
          <a:ln w="457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09088" y="4409440"/>
            <a:ext cx="5204460" cy="0"/>
          </a:xfrm>
          <a:custGeom>
            <a:avLst/>
            <a:gdLst/>
            <a:ahLst/>
            <a:cxnLst/>
            <a:rect l="l" t="t" r="r" b="b"/>
            <a:pathLst>
              <a:path w="5204459">
                <a:moveTo>
                  <a:pt x="0" y="0"/>
                </a:moveTo>
                <a:lnTo>
                  <a:pt x="5204460" y="0"/>
                </a:lnTo>
              </a:path>
            </a:pathLst>
          </a:custGeom>
          <a:ln w="457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790688" y="4431791"/>
            <a:ext cx="0" cy="1700530"/>
          </a:xfrm>
          <a:custGeom>
            <a:avLst/>
            <a:gdLst/>
            <a:ahLst/>
            <a:cxnLst/>
            <a:rect l="l" t="t" r="r" b="b"/>
            <a:pathLst>
              <a:path h="1700529">
                <a:moveTo>
                  <a:pt x="0" y="0"/>
                </a:moveTo>
                <a:lnTo>
                  <a:pt x="0" y="1700021"/>
                </a:lnTo>
              </a:path>
            </a:pathLst>
          </a:custGeom>
          <a:ln w="457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322819" y="1681733"/>
            <a:ext cx="1371600" cy="1943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665470" y="5555741"/>
            <a:ext cx="2114550" cy="6385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876925" y="3366896"/>
            <a:ext cx="255270" cy="855980"/>
          </a:xfrm>
          <a:custGeom>
            <a:avLst/>
            <a:gdLst/>
            <a:ahLst/>
            <a:cxnLst/>
            <a:rect l="l" t="t" r="r" b="b"/>
            <a:pathLst>
              <a:path w="255270" h="855979">
                <a:moveTo>
                  <a:pt x="255270" y="728090"/>
                </a:moveTo>
                <a:lnTo>
                  <a:pt x="0" y="728090"/>
                </a:lnTo>
                <a:lnTo>
                  <a:pt x="127635" y="855726"/>
                </a:lnTo>
                <a:lnTo>
                  <a:pt x="255270" y="728090"/>
                </a:lnTo>
                <a:close/>
              </a:path>
              <a:path w="255270" h="855979">
                <a:moveTo>
                  <a:pt x="191388" y="0"/>
                </a:moveTo>
                <a:lnTo>
                  <a:pt x="63753" y="0"/>
                </a:lnTo>
                <a:lnTo>
                  <a:pt x="63753" y="728090"/>
                </a:lnTo>
                <a:lnTo>
                  <a:pt x="191388" y="728090"/>
                </a:lnTo>
                <a:lnTo>
                  <a:pt x="19138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876925" y="3366896"/>
            <a:ext cx="255270" cy="855980"/>
          </a:xfrm>
          <a:custGeom>
            <a:avLst/>
            <a:gdLst/>
            <a:ahLst/>
            <a:cxnLst/>
            <a:rect l="l" t="t" r="r" b="b"/>
            <a:pathLst>
              <a:path w="255270" h="855979">
                <a:moveTo>
                  <a:pt x="0" y="728090"/>
                </a:moveTo>
                <a:lnTo>
                  <a:pt x="63753" y="728090"/>
                </a:lnTo>
                <a:lnTo>
                  <a:pt x="63753" y="0"/>
                </a:lnTo>
                <a:lnTo>
                  <a:pt x="191388" y="0"/>
                </a:lnTo>
                <a:lnTo>
                  <a:pt x="191388" y="728090"/>
                </a:lnTo>
                <a:lnTo>
                  <a:pt x="255270" y="728090"/>
                </a:lnTo>
                <a:lnTo>
                  <a:pt x="127635" y="855726"/>
                </a:lnTo>
                <a:lnTo>
                  <a:pt x="0" y="728090"/>
                </a:lnTo>
                <a:close/>
              </a:path>
            </a:pathLst>
          </a:custGeom>
          <a:ln w="16002">
            <a:solidFill>
              <a:srgbClr val="A75F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005828" y="5868923"/>
            <a:ext cx="762000" cy="262890"/>
          </a:xfrm>
          <a:custGeom>
            <a:avLst/>
            <a:gdLst/>
            <a:ahLst/>
            <a:cxnLst/>
            <a:rect l="l" t="t" r="r" b="b"/>
            <a:pathLst>
              <a:path w="762000" h="262889">
                <a:moveTo>
                  <a:pt x="0" y="262889"/>
                </a:moveTo>
                <a:lnTo>
                  <a:pt x="762000" y="262889"/>
                </a:lnTo>
                <a:lnTo>
                  <a:pt x="762000" y="0"/>
                </a:lnTo>
                <a:lnTo>
                  <a:pt x="0" y="0"/>
                </a:lnTo>
                <a:lnTo>
                  <a:pt x="0" y="262889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97280" y="2176272"/>
            <a:ext cx="10058400" cy="43586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51738" y="1131569"/>
            <a:ext cx="10330815" cy="36957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3302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60"/>
              </a:spcBef>
            </a:pPr>
            <a:r>
              <a:rPr sz="1800" dirty="0">
                <a:latin typeface="PMingLiU"/>
                <a:cs typeface="PMingLiU"/>
              </a:rPr>
              <a:t>首頁</a:t>
            </a:r>
            <a:r>
              <a:rPr sz="1800" dirty="0">
                <a:latin typeface="Wingdings"/>
                <a:cs typeface="Wingdings"/>
              </a:rPr>
              <a:t></a:t>
            </a:r>
            <a:r>
              <a:rPr sz="1800" dirty="0">
                <a:latin typeface="Calibri"/>
                <a:cs typeface="Calibri"/>
              </a:rPr>
              <a:t>(</a:t>
            </a:r>
            <a:r>
              <a:rPr sz="1800" dirty="0">
                <a:latin typeface="PMingLiU"/>
                <a:cs typeface="PMingLiU"/>
              </a:rPr>
              <a:t>點選</a:t>
            </a:r>
            <a:r>
              <a:rPr sz="1800" dirty="0">
                <a:latin typeface="Calibri"/>
                <a:cs typeface="Calibri"/>
              </a:rPr>
              <a:t>)</a:t>
            </a:r>
            <a:r>
              <a:rPr sz="1800" dirty="0">
                <a:latin typeface="PMingLiU"/>
                <a:cs typeface="PMingLiU"/>
              </a:rPr>
              <a:t>自己所創讀書會</a:t>
            </a:r>
            <a:r>
              <a:rPr sz="1800" dirty="0">
                <a:latin typeface="Wingdings"/>
                <a:cs typeface="Wingdings"/>
              </a:rPr>
              <a:t></a:t>
            </a:r>
            <a:r>
              <a:rPr sz="1800" dirty="0">
                <a:latin typeface="PMingLiU"/>
                <a:cs typeface="PMingLiU"/>
              </a:rPr>
              <a:t>系統管理</a:t>
            </a:r>
            <a:r>
              <a:rPr sz="1800" dirty="0">
                <a:latin typeface="Wingdings"/>
                <a:cs typeface="Wingdings"/>
              </a:rPr>
              <a:t></a:t>
            </a:r>
            <a:r>
              <a:rPr sz="1800" dirty="0">
                <a:latin typeface="PMingLiU"/>
                <a:cs typeface="PMingLiU"/>
              </a:rPr>
              <a:t>點選</a:t>
            </a:r>
            <a:r>
              <a:rPr sz="1800" dirty="0">
                <a:solidFill>
                  <a:srgbClr val="FF0000"/>
                </a:solidFill>
                <a:latin typeface="PMingLiU"/>
                <a:cs typeface="PMingLiU"/>
              </a:rPr>
              <a:t>啟動編輯模式</a:t>
            </a:r>
            <a:r>
              <a:rPr sz="1800" dirty="0">
                <a:latin typeface="Wingdings"/>
                <a:cs typeface="Wingdings"/>
              </a:rPr>
              <a:t></a:t>
            </a:r>
            <a:r>
              <a:rPr sz="1800" dirty="0">
                <a:latin typeface="PMingLiU"/>
                <a:cs typeface="PMingLiU"/>
              </a:rPr>
              <a:t>點選</a:t>
            </a:r>
            <a:r>
              <a:rPr sz="1800" dirty="0">
                <a:solidFill>
                  <a:srgbClr val="FF0000"/>
                </a:solidFill>
                <a:latin typeface="PMingLiU"/>
                <a:cs typeface="PMingLiU"/>
              </a:rPr>
              <a:t>新增活動或資</a:t>
            </a:r>
            <a:r>
              <a:rPr sz="1800" spc="-5" dirty="0">
                <a:solidFill>
                  <a:srgbClr val="FF0000"/>
                </a:solidFill>
                <a:latin typeface="PMingLiU"/>
                <a:cs typeface="PMingLiU"/>
              </a:rPr>
              <a:t>源</a:t>
            </a:r>
            <a:r>
              <a:rPr sz="1800" dirty="0">
                <a:latin typeface="Wingdings"/>
                <a:cs typeface="Wingdings"/>
              </a:rPr>
              <a:t></a:t>
            </a:r>
            <a:r>
              <a:rPr sz="1800" dirty="0">
                <a:latin typeface="PMingLiU"/>
                <a:cs typeface="PMingLiU"/>
              </a:rPr>
              <a:t>選</a:t>
            </a:r>
            <a:r>
              <a:rPr sz="1800" dirty="0">
                <a:solidFill>
                  <a:srgbClr val="FF0000"/>
                </a:solidFill>
                <a:latin typeface="PMingLiU"/>
                <a:cs typeface="PMingLiU"/>
              </a:rPr>
              <a:t>作業</a:t>
            </a:r>
            <a:endParaRPr sz="1800">
              <a:latin typeface="PMingLiU"/>
              <a:cs typeface="PMingLiU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73302" y="4303014"/>
            <a:ext cx="1591310" cy="332740"/>
          </a:xfrm>
          <a:custGeom>
            <a:avLst/>
            <a:gdLst/>
            <a:ahLst/>
            <a:cxnLst/>
            <a:rect l="l" t="t" r="r" b="b"/>
            <a:pathLst>
              <a:path w="1591310" h="332739">
                <a:moveTo>
                  <a:pt x="0" y="332231"/>
                </a:moveTo>
                <a:lnTo>
                  <a:pt x="1591056" y="332231"/>
                </a:lnTo>
                <a:lnTo>
                  <a:pt x="1591056" y="0"/>
                </a:lnTo>
                <a:lnTo>
                  <a:pt x="0" y="0"/>
                </a:lnTo>
                <a:lnTo>
                  <a:pt x="0" y="332231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64513" y="4198873"/>
            <a:ext cx="22225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1.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04316" y="292861"/>
            <a:ext cx="76187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000000"/>
                </a:solidFill>
                <a:latin typeface="PMingLiU"/>
                <a:cs typeface="PMingLiU"/>
              </a:rPr>
              <a:t>設定學習心得上傳</a:t>
            </a:r>
            <a:r>
              <a:rPr sz="3600" dirty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sz="3600" dirty="0">
                <a:solidFill>
                  <a:srgbClr val="000000"/>
                </a:solidFill>
                <a:latin typeface="PMingLiU"/>
                <a:cs typeface="PMingLiU"/>
              </a:rPr>
              <a:t>設定繳交作業檔案</a:t>
            </a:r>
            <a:r>
              <a:rPr sz="3600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14577"/>
            <a:ext cx="5191760" cy="700405"/>
          </a:xfrm>
          <a:custGeom>
            <a:avLst/>
            <a:gdLst/>
            <a:ahLst/>
            <a:cxnLst/>
            <a:rect l="l" t="t" r="r" b="b"/>
            <a:pathLst>
              <a:path w="5191760" h="700405">
                <a:moveTo>
                  <a:pt x="0" y="700277"/>
                </a:moveTo>
                <a:lnTo>
                  <a:pt x="5191506" y="700277"/>
                </a:lnTo>
                <a:lnTo>
                  <a:pt x="5191506" y="0"/>
                </a:lnTo>
                <a:lnTo>
                  <a:pt x="0" y="0"/>
                </a:lnTo>
                <a:lnTo>
                  <a:pt x="0" y="700277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1073658"/>
            <a:ext cx="49720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0" dirty="0">
                <a:solidFill>
                  <a:srgbClr val="FF0000"/>
                </a:solidFill>
                <a:latin typeface="PMingLiU"/>
                <a:cs typeface="PMingLiU"/>
              </a:rPr>
              <a:t>新增活動或資源</a:t>
            </a:r>
            <a:r>
              <a:rPr sz="2400" spc="-50" dirty="0">
                <a:solidFill>
                  <a:srgbClr val="FF0000"/>
                </a:solidFill>
                <a:latin typeface="Wingdings"/>
                <a:cs typeface="Wingdings"/>
              </a:rPr>
              <a:t></a:t>
            </a:r>
            <a:r>
              <a:rPr sz="2400" spc="-50" dirty="0">
                <a:solidFill>
                  <a:srgbClr val="FF0000"/>
                </a:solidFill>
                <a:latin typeface="PMingLiU"/>
                <a:cs typeface="PMingLiU"/>
              </a:rPr>
              <a:t>設</a:t>
            </a:r>
            <a:r>
              <a:rPr sz="2400" spc="-55" dirty="0">
                <a:solidFill>
                  <a:srgbClr val="FF0000"/>
                </a:solidFill>
                <a:latin typeface="PMingLiU"/>
                <a:cs typeface="PMingLiU"/>
              </a:rPr>
              <a:t>定</a:t>
            </a:r>
            <a:r>
              <a:rPr sz="2400" spc="-50" dirty="0">
                <a:solidFill>
                  <a:srgbClr val="FF0000"/>
                </a:solidFill>
                <a:latin typeface="PMingLiU"/>
                <a:cs typeface="PMingLiU"/>
              </a:rPr>
              <a:t>繳交</a:t>
            </a:r>
            <a:r>
              <a:rPr sz="2400" spc="-60" dirty="0">
                <a:solidFill>
                  <a:srgbClr val="FF0000"/>
                </a:solidFill>
                <a:latin typeface="PMingLiU"/>
                <a:cs typeface="PMingLiU"/>
              </a:rPr>
              <a:t>作</a:t>
            </a:r>
            <a:r>
              <a:rPr sz="2400" spc="-55" dirty="0">
                <a:solidFill>
                  <a:srgbClr val="FF0000"/>
                </a:solidFill>
                <a:latin typeface="PMingLiU"/>
                <a:cs typeface="PMingLiU"/>
              </a:rPr>
              <a:t>業</a:t>
            </a:r>
            <a:r>
              <a:rPr sz="2400" b="0" spc="-55" dirty="0">
                <a:solidFill>
                  <a:srgbClr val="FF0000"/>
                </a:solidFill>
                <a:latin typeface="Calibri Light"/>
                <a:cs typeface="Calibri Light"/>
              </a:rPr>
              <a:t>(</a:t>
            </a:r>
            <a:r>
              <a:rPr sz="2400" spc="-50" dirty="0">
                <a:solidFill>
                  <a:srgbClr val="FF0000"/>
                </a:solidFill>
                <a:latin typeface="PMingLiU"/>
                <a:cs typeface="PMingLiU"/>
              </a:rPr>
              <a:t>檔</a:t>
            </a:r>
            <a:r>
              <a:rPr sz="2400" spc="-55" dirty="0">
                <a:solidFill>
                  <a:srgbClr val="FF0000"/>
                </a:solidFill>
                <a:latin typeface="PMingLiU"/>
                <a:cs typeface="PMingLiU"/>
              </a:rPr>
              <a:t>案</a:t>
            </a:r>
            <a:r>
              <a:rPr sz="2400" b="0" dirty="0">
                <a:solidFill>
                  <a:srgbClr val="FF0000"/>
                </a:solidFill>
                <a:latin typeface="Calibri Light"/>
                <a:cs typeface="Calibri Light"/>
              </a:rPr>
              <a:t>)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2151053"/>
            <a:ext cx="6198108" cy="16917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2151126"/>
            <a:ext cx="6153149" cy="16222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46497" y="3396996"/>
            <a:ext cx="1426210" cy="260985"/>
          </a:xfrm>
          <a:custGeom>
            <a:avLst/>
            <a:gdLst/>
            <a:ahLst/>
            <a:cxnLst/>
            <a:rect l="l" t="t" r="r" b="b"/>
            <a:pathLst>
              <a:path w="1426210" h="260985">
                <a:moveTo>
                  <a:pt x="0" y="260603"/>
                </a:moveTo>
                <a:lnTo>
                  <a:pt x="1425702" y="260603"/>
                </a:lnTo>
                <a:lnTo>
                  <a:pt x="1425702" y="0"/>
                </a:lnTo>
                <a:lnTo>
                  <a:pt x="0" y="0"/>
                </a:lnTo>
                <a:lnTo>
                  <a:pt x="0" y="260603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59448" y="514334"/>
            <a:ext cx="4850943" cy="62674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64198" y="3492372"/>
            <a:ext cx="597535" cy="228600"/>
          </a:xfrm>
          <a:custGeom>
            <a:avLst/>
            <a:gdLst/>
            <a:ahLst/>
            <a:cxnLst/>
            <a:rect l="l" t="t" r="r" b="b"/>
            <a:pathLst>
              <a:path w="597534" h="228600">
                <a:moveTo>
                  <a:pt x="366023" y="153711"/>
                </a:moveTo>
                <a:lnTo>
                  <a:pt x="349884" y="228219"/>
                </a:lnTo>
                <a:lnTo>
                  <a:pt x="597534" y="164845"/>
                </a:lnTo>
                <a:lnTo>
                  <a:pt x="593739" y="161797"/>
                </a:lnTo>
                <a:lnTo>
                  <a:pt x="403351" y="161797"/>
                </a:lnTo>
                <a:lnTo>
                  <a:pt x="366023" y="153711"/>
                </a:lnTo>
                <a:close/>
              </a:path>
              <a:path w="597534" h="228600">
                <a:moveTo>
                  <a:pt x="382166" y="79180"/>
                </a:moveTo>
                <a:lnTo>
                  <a:pt x="366023" y="153711"/>
                </a:lnTo>
                <a:lnTo>
                  <a:pt x="403351" y="161797"/>
                </a:lnTo>
                <a:lnTo>
                  <a:pt x="419480" y="87249"/>
                </a:lnTo>
                <a:lnTo>
                  <a:pt x="382166" y="79180"/>
                </a:lnTo>
                <a:close/>
              </a:path>
              <a:path w="597534" h="228600">
                <a:moveTo>
                  <a:pt x="398272" y="4825"/>
                </a:moveTo>
                <a:lnTo>
                  <a:pt x="382166" y="79180"/>
                </a:lnTo>
                <a:lnTo>
                  <a:pt x="419480" y="87249"/>
                </a:lnTo>
                <a:lnTo>
                  <a:pt x="403351" y="161797"/>
                </a:lnTo>
                <a:lnTo>
                  <a:pt x="593739" y="161797"/>
                </a:lnTo>
                <a:lnTo>
                  <a:pt x="398272" y="4825"/>
                </a:lnTo>
                <a:close/>
              </a:path>
              <a:path w="597534" h="228600">
                <a:moveTo>
                  <a:pt x="16001" y="0"/>
                </a:moveTo>
                <a:lnTo>
                  <a:pt x="0" y="74422"/>
                </a:lnTo>
                <a:lnTo>
                  <a:pt x="366023" y="153711"/>
                </a:lnTo>
                <a:lnTo>
                  <a:pt x="382166" y="79180"/>
                </a:lnTo>
                <a:lnTo>
                  <a:pt x="1600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77050" y="3657600"/>
            <a:ext cx="1739264" cy="270510"/>
          </a:xfrm>
          <a:custGeom>
            <a:avLst/>
            <a:gdLst/>
            <a:ahLst/>
            <a:cxnLst/>
            <a:rect l="l" t="t" r="r" b="b"/>
            <a:pathLst>
              <a:path w="1739265" h="270510">
                <a:moveTo>
                  <a:pt x="0" y="270510"/>
                </a:moveTo>
                <a:lnTo>
                  <a:pt x="1738883" y="270510"/>
                </a:lnTo>
                <a:lnTo>
                  <a:pt x="1738883" y="0"/>
                </a:lnTo>
                <a:lnTo>
                  <a:pt x="0" y="0"/>
                </a:lnTo>
                <a:lnTo>
                  <a:pt x="0" y="27051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81796" y="3928490"/>
            <a:ext cx="205104" cy="567055"/>
          </a:xfrm>
          <a:custGeom>
            <a:avLst/>
            <a:gdLst/>
            <a:ahLst/>
            <a:cxnLst/>
            <a:rect l="l" t="t" r="r" b="b"/>
            <a:pathLst>
              <a:path w="205104" h="567054">
                <a:moveTo>
                  <a:pt x="204977" y="102488"/>
                </a:moveTo>
                <a:lnTo>
                  <a:pt x="153670" y="102488"/>
                </a:lnTo>
                <a:lnTo>
                  <a:pt x="153670" y="566927"/>
                </a:lnTo>
                <a:lnTo>
                  <a:pt x="51180" y="566927"/>
                </a:lnTo>
                <a:lnTo>
                  <a:pt x="51180" y="102488"/>
                </a:lnTo>
                <a:lnTo>
                  <a:pt x="0" y="102488"/>
                </a:lnTo>
                <a:lnTo>
                  <a:pt x="102488" y="0"/>
                </a:lnTo>
                <a:lnTo>
                  <a:pt x="204977" y="102488"/>
                </a:lnTo>
                <a:close/>
              </a:path>
            </a:pathLst>
          </a:custGeom>
          <a:ln w="160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203692" y="4597908"/>
            <a:ext cx="1612900" cy="462280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90"/>
              </a:spcBef>
            </a:pPr>
            <a:r>
              <a:rPr sz="2400" b="1" dirty="0">
                <a:solidFill>
                  <a:srgbClr val="FF0000"/>
                </a:solidFill>
                <a:latin typeface="Microsoft JhengHei"/>
                <a:cs typeface="Microsoft JhengHei"/>
              </a:rPr>
              <a:t>點選作業</a:t>
            </a:r>
            <a:endParaRPr sz="24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2711" y="127254"/>
            <a:ext cx="6511290" cy="681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300" spc="-50" dirty="0">
                <a:latin typeface="PMingLiU"/>
                <a:cs typeface="PMingLiU"/>
              </a:rPr>
              <a:t>期末心得作</a:t>
            </a:r>
            <a:r>
              <a:rPr sz="4300" spc="-60" dirty="0">
                <a:latin typeface="PMingLiU"/>
                <a:cs typeface="PMingLiU"/>
              </a:rPr>
              <a:t>業設</a:t>
            </a:r>
            <a:r>
              <a:rPr sz="4300" spc="-50" dirty="0">
                <a:latin typeface="PMingLiU"/>
                <a:cs typeface="PMingLiU"/>
              </a:rPr>
              <a:t>定</a:t>
            </a:r>
            <a:r>
              <a:rPr sz="4300" spc="-60" dirty="0">
                <a:latin typeface="PMingLiU"/>
                <a:cs typeface="PMingLiU"/>
              </a:rPr>
              <a:t>編輯</a:t>
            </a:r>
            <a:r>
              <a:rPr sz="4300" spc="-50" dirty="0">
                <a:latin typeface="PMingLiU"/>
                <a:cs typeface="PMingLiU"/>
              </a:rPr>
              <a:t>範</a:t>
            </a:r>
            <a:r>
              <a:rPr sz="4300" dirty="0">
                <a:latin typeface="PMingLiU"/>
                <a:cs typeface="PMingLiU"/>
              </a:rPr>
              <a:t>例</a:t>
            </a:r>
            <a:endParaRPr sz="4300">
              <a:latin typeface="PMingLiU"/>
              <a:cs typeface="PMingLiU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92836" y="1556003"/>
            <a:ext cx="7336125" cy="21838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9787" y="1552955"/>
            <a:ext cx="7484745" cy="2190115"/>
          </a:xfrm>
          <a:custGeom>
            <a:avLst/>
            <a:gdLst/>
            <a:ahLst/>
            <a:cxnLst/>
            <a:rect l="l" t="t" r="r" b="b"/>
            <a:pathLst>
              <a:path w="7484745" h="2190115">
                <a:moveTo>
                  <a:pt x="0" y="2189988"/>
                </a:moveTo>
                <a:lnTo>
                  <a:pt x="7484363" y="2189988"/>
                </a:lnTo>
                <a:lnTo>
                  <a:pt x="7484363" y="0"/>
                </a:lnTo>
                <a:lnTo>
                  <a:pt x="0" y="0"/>
                </a:lnTo>
                <a:lnTo>
                  <a:pt x="0" y="2189988"/>
                </a:lnTo>
                <a:close/>
              </a:path>
            </a:pathLst>
          </a:custGeom>
          <a:ln w="6096">
            <a:solidFill>
              <a:srgbClr val="CCDD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62711" y="984757"/>
            <a:ext cx="174307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sz="2000" b="1" spc="-5" dirty="0">
                <a:solidFill>
                  <a:srgbClr val="FF0000"/>
                </a:solidFill>
                <a:latin typeface="Microsoft JhengHei"/>
                <a:cs typeface="Microsoft JhengHei"/>
              </a:rPr>
              <a:t>設定作業名稱</a:t>
            </a:r>
            <a:endParaRPr sz="2000">
              <a:latin typeface="Microsoft JhengHei"/>
              <a:cs typeface="Microsoft JhengHe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13530" y="4521275"/>
            <a:ext cx="5856611" cy="19856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9787" y="4456176"/>
            <a:ext cx="5883910" cy="2085339"/>
          </a:xfrm>
          <a:custGeom>
            <a:avLst/>
            <a:gdLst/>
            <a:ahLst/>
            <a:cxnLst/>
            <a:rect l="l" t="t" r="r" b="b"/>
            <a:pathLst>
              <a:path w="5883910" h="2085340">
                <a:moveTo>
                  <a:pt x="0" y="2084832"/>
                </a:moveTo>
                <a:lnTo>
                  <a:pt x="5883402" y="2084832"/>
                </a:lnTo>
                <a:lnTo>
                  <a:pt x="5883402" y="0"/>
                </a:lnTo>
                <a:lnTo>
                  <a:pt x="0" y="0"/>
                </a:lnTo>
                <a:lnTo>
                  <a:pt x="0" y="2084832"/>
                </a:lnTo>
                <a:close/>
              </a:path>
            </a:pathLst>
          </a:custGeom>
          <a:ln w="6096">
            <a:solidFill>
              <a:srgbClr val="CCDD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62711" y="3948429"/>
            <a:ext cx="292354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2.</a:t>
            </a:r>
            <a:r>
              <a:rPr sz="2000" b="1" spc="-5" dirty="0">
                <a:solidFill>
                  <a:srgbClr val="FF0000"/>
                </a:solidFill>
                <a:latin typeface="Microsoft JhengHei"/>
                <a:cs typeface="Microsoft JhengHei"/>
              </a:rPr>
              <a:t>設定繳交作業時</a:t>
            </a:r>
            <a:r>
              <a:rPr sz="2000" b="1" spc="5" dirty="0">
                <a:solidFill>
                  <a:srgbClr val="FF0000"/>
                </a:solidFill>
                <a:latin typeface="Microsoft JhengHei"/>
                <a:cs typeface="Microsoft JhengHei"/>
              </a:rPr>
              <a:t>間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(</a:t>
            </a:r>
            <a:r>
              <a:rPr sz="2000" b="1" dirty="0">
                <a:solidFill>
                  <a:srgbClr val="FF0000"/>
                </a:solidFill>
                <a:latin typeface="Microsoft JhengHei"/>
                <a:cs typeface="Microsoft JhengHei"/>
              </a:rPr>
              <a:t>期</a:t>
            </a:r>
            <a:r>
              <a:rPr sz="2000" b="1" spc="-5" dirty="0">
                <a:solidFill>
                  <a:srgbClr val="FF0000"/>
                </a:solidFill>
                <a:latin typeface="Microsoft JhengHei"/>
                <a:cs typeface="Microsoft JhengHei"/>
              </a:rPr>
              <a:t>限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530215" y="3800475"/>
            <a:ext cx="6000750" cy="2936240"/>
          </a:xfrm>
          <a:custGeom>
            <a:avLst/>
            <a:gdLst/>
            <a:ahLst/>
            <a:cxnLst/>
            <a:rect l="l" t="t" r="r" b="b"/>
            <a:pathLst>
              <a:path w="6000750" h="2936240">
                <a:moveTo>
                  <a:pt x="3582796" y="2531465"/>
                </a:moveTo>
                <a:lnTo>
                  <a:pt x="2417953" y="2531465"/>
                </a:lnTo>
                <a:lnTo>
                  <a:pt x="3000375" y="2935984"/>
                </a:lnTo>
                <a:lnTo>
                  <a:pt x="3582796" y="2531465"/>
                </a:lnTo>
                <a:close/>
              </a:path>
              <a:path w="6000750" h="2936240">
                <a:moveTo>
                  <a:pt x="1500124" y="196723"/>
                </a:moveTo>
                <a:lnTo>
                  <a:pt x="1409191" y="689482"/>
                </a:lnTo>
                <a:lnTo>
                  <a:pt x="401955" y="733932"/>
                </a:lnTo>
                <a:lnTo>
                  <a:pt x="826770" y="1183005"/>
                </a:lnTo>
                <a:lnTo>
                  <a:pt x="0" y="1467993"/>
                </a:lnTo>
                <a:lnTo>
                  <a:pt x="826770" y="1752981"/>
                </a:lnTo>
                <a:lnTo>
                  <a:pt x="401955" y="2201989"/>
                </a:lnTo>
                <a:lnTo>
                  <a:pt x="1409191" y="2246515"/>
                </a:lnTo>
                <a:lnTo>
                  <a:pt x="1500124" y="2739313"/>
                </a:lnTo>
                <a:lnTo>
                  <a:pt x="2417953" y="2531465"/>
                </a:lnTo>
                <a:lnTo>
                  <a:pt x="4538905" y="2531465"/>
                </a:lnTo>
                <a:lnTo>
                  <a:pt x="4591558" y="2246515"/>
                </a:lnTo>
                <a:lnTo>
                  <a:pt x="5598795" y="2201989"/>
                </a:lnTo>
                <a:lnTo>
                  <a:pt x="5173980" y="1752981"/>
                </a:lnTo>
                <a:lnTo>
                  <a:pt x="6000750" y="1467993"/>
                </a:lnTo>
                <a:lnTo>
                  <a:pt x="5173980" y="1183005"/>
                </a:lnTo>
                <a:lnTo>
                  <a:pt x="5598795" y="733932"/>
                </a:lnTo>
                <a:lnTo>
                  <a:pt x="4591558" y="689482"/>
                </a:lnTo>
                <a:lnTo>
                  <a:pt x="4538893" y="404494"/>
                </a:lnTo>
                <a:lnTo>
                  <a:pt x="2417953" y="404494"/>
                </a:lnTo>
                <a:lnTo>
                  <a:pt x="1500124" y="196723"/>
                </a:lnTo>
                <a:close/>
              </a:path>
              <a:path w="6000750" h="2936240">
                <a:moveTo>
                  <a:pt x="4538905" y="2531465"/>
                </a:moveTo>
                <a:lnTo>
                  <a:pt x="3582796" y="2531465"/>
                </a:lnTo>
                <a:lnTo>
                  <a:pt x="4500499" y="2739313"/>
                </a:lnTo>
                <a:lnTo>
                  <a:pt x="4538905" y="2531465"/>
                </a:lnTo>
                <a:close/>
              </a:path>
              <a:path w="6000750" h="2936240">
                <a:moveTo>
                  <a:pt x="3000375" y="0"/>
                </a:moveTo>
                <a:lnTo>
                  <a:pt x="2417953" y="404494"/>
                </a:lnTo>
                <a:lnTo>
                  <a:pt x="3582796" y="404494"/>
                </a:lnTo>
                <a:lnTo>
                  <a:pt x="3000375" y="0"/>
                </a:lnTo>
                <a:close/>
              </a:path>
              <a:path w="6000750" h="2936240">
                <a:moveTo>
                  <a:pt x="4500499" y="196723"/>
                </a:moveTo>
                <a:lnTo>
                  <a:pt x="3582796" y="404494"/>
                </a:lnTo>
                <a:lnTo>
                  <a:pt x="4538893" y="404494"/>
                </a:lnTo>
                <a:lnTo>
                  <a:pt x="4500499" y="19672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30215" y="3800475"/>
            <a:ext cx="6000750" cy="2936240"/>
          </a:xfrm>
          <a:custGeom>
            <a:avLst/>
            <a:gdLst/>
            <a:ahLst/>
            <a:cxnLst/>
            <a:rect l="l" t="t" r="r" b="b"/>
            <a:pathLst>
              <a:path w="6000750" h="2936240">
                <a:moveTo>
                  <a:pt x="0" y="1467993"/>
                </a:moveTo>
                <a:lnTo>
                  <a:pt x="826770" y="1183005"/>
                </a:lnTo>
                <a:lnTo>
                  <a:pt x="401955" y="733932"/>
                </a:lnTo>
                <a:lnTo>
                  <a:pt x="1409191" y="689482"/>
                </a:lnTo>
                <a:lnTo>
                  <a:pt x="1500124" y="196723"/>
                </a:lnTo>
                <a:lnTo>
                  <a:pt x="2417953" y="404494"/>
                </a:lnTo>
                <a:lnTo>
                  <a:pt x="3000375" y="0"/>
                </a:lnTo>
                <a:lnTo>
                  <a:pt x="3582796" y="404494"/>
                </a:lnTo>
                <a:lnTo>
                  <a:pt x="4500499" y="196723"/>
                </a:lnTo>
                <a:lnTo>
                  <a:pt x="4591558" y="689482"/>
                </a:lnTo>
                <a:lnTo>
                  <a:pt x="5598795" y="733932"/>
                </a:lnTo>
                <a:lnTo>
                  <a:pt x="5173980" y="1183005"/>
                </a:lnTo>
                <a:lnTo>
                  <a:pt x="6000750" y="1467993"/>
                </a:lnTo>
                <a:lnTo>
                  <a:pt x="5173980" y="1752981"/>
                </a:lnTo>
                <a:lnTo>
                  <a:pt x="5598795" y="2201989"/>
                </a:lnTo>
                <a:lnTo>
                  <a:pt x="4591558" y="2246515"/>
                </a:lnTo>
                <a:lnTo>
                  <a:pt x="4500499" y="2739313"/>
                </a:lnTo>
                <a:lnTo>
                  <a:pt x="3582796" y="2531465"/>
                </a:lnTo>
                <a:lnTo>
                  <a:pt x="3000375" y="2935984"/>
                </a:lnTo>
                <a:lnTo>
                  <a:pt x="2417953" y="2531465"/>
                </a:lnTo>
                <a:lnTo>
                  <a:pt x="1500124" y="2739313"/>
                </a:lnTo>
                <a:lnTo>
                  <a:pt x="1409191" y="2246515"/>
                </a:lnTo>
                <a:lnTo>
                  <a:pt x="401955" y="2201989"/>
                </a:lnTo>
                <a:lnTo>
                  <a:pt x="826770" y="1752981"/>
                </a:lnTo>
                <a:lnTo>
                  <a:pt x="0" y="1467993"/>
                </a:lnTo>
                <a:close/>
              </a:path>
            </a:pathLst>
          </a:custGeom>
          <a:ln w="990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018273" y="4505705"/>
            <a:ext cx="305816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7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Microsoft JhengHei"/>
                <a:cs typeface="Microsoft JhengHei"/>
              </a:rPr>
              <a:t>最晚繳交日期為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1/3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r>
              <a:rPr sz="2400" b="1" dirty="0">
                <a:solidFill>
                  <a:srgbClr val="FF0000"/>
                </a:solidFill>
                <a:latin typeface="Microsoft JhengHei"/>
                <a:cs typeface="Microsoft JhengHei"/>
              </a:rPr>
              <a:t>、</a:t>
            </a:r>
            <a:endParaRPr sz="2400">
              <a:latin typeface="Microsoft JhengHei"/>
              <a:cs typeface="Microsoft JhengHei"/>
            </a:endParaRPr>
          </a:p>
          <a:p>
            <a:pPr marL="12700">
              <a:lnSpc>
                <a:spcPts val="2870"/>
              </a:lnSpc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7/31</a:t>
            </a:r>
            <a:endParaRPr sz="2400">
              <a:latin typeface="Calibri"/>
              <a:cs typeface="Calibri"/>
            </a:endParaRPr>
          </a:p>
          <a:p>
            <a:pPr marL="12700" marR="290830">
              <a:lnSpc>
                <a:spcPts val="2840"/>
              </a:lnSpc>
              <a:spcBef>
                <a:spcPts val="185"/>
              </a:spcBef>
            </a:pPr>
            <a:r>
              <a:rPr sz="2400" b="1" dirty="0">
                <a:solidFill>
                  <a:srgbClr val="FF0000"/>
                </a:solidFill>
                <a:latin typeface="Microsoft JhengHei"/>
                <a:cs typeface="Microsoft JhengHei"/>
              </a:rPr>
              <a:t>便利老師作業，建議 設</a:t>
            </a:r>
            <a:r>
              <a:rPr sz="2400" b="1" spc="5" dirty="0">
                <a:solidFill>
                  <a:srgbClr val="FF0000"/>
                </a:solidFill>
                <a:latin typeface="Microsoft JhengHei"/>
                <a:cs typeface="Microsoft JhengHei"/>
              </a:rPr>
              <a:t>為</a:t>
            </a:r>
            <a:r>
              <a:rPr sz="2400" b="1" dirty="0">
                <a:solidFill>
                  <a:srgbClr val="FF0000"/>
                </a:solidFill>
                <a:latin typeface="Microsoft JhengHei"/>
                <a:cs typeface="Microsoft JhengHei"/>
              </a:rPr>
              <a:t>期末考前</a:t>
            </a:r>
            <a:endParaRPr sz="24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1355" y="277876"/>
            <a:ext cx="316738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3.</a:t>
            </a:r>
            <a:r>
              <a:rPr sz="2000" b="1" dirty="0">
                <a:solidFill>
                  <a:srgbClr val="FF0000"/>
                </a:solidFill>
                <a:latin typeface="Microsoft JhengHei"/>
                <a:cs typeface="Microsoft JhengHei"/>
              </a:rPr>
              <a:t>繳交類型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(</a:t>
            </a:r>
            <a:r>
              <a:rPr sz="2000" b="1" spc="-5" dirty="0">
                <a:solidFill>
                  <a:srgbClr val="FF0000"/>
                </a:solidFill>
                <a:latin typeface="Microsoft JhengHei"/>
                <a:cs typeface="Microsoft JhengHei"/>
              </a:rPr>
              <a:t>勾</a:t>
            </a:r>
            <a:r>
              <a:rPr sz="2000" b="1" dirty="0">
                <a:solidFill>
                  <a:srgbClr val="FF0000"/>
                </a:solidFill>
                <a:latin typeface="Microsoft JhengHei"/>
                <a:cs typeface="Microsoft JhengHei"/>
              </a:rPr>
              <a:t>選</a:t>
            </a:r>
            <a:r>
              <a:rPr sz="2000" b="1" spc="-114" dirty="0">
                <a:solidFill>
                  <a:srgbClr val="FF0000"/>
                </a:solidFill>
                <a:latin typeface="Microsoft JhengHei"/>
                <a:cs typeface="Microsoft JhengHe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V</a:t>
            </a:r>
            <a:r>
              <a:rPr sz="20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Microsoft JhengHei"/>
                <a:cs typeface="Microsoft JhengHei"/>
              </a:rPr>
              <a:t>提交檔</a:t>
            </a:r>
            <a:r>
              <a:rPr sz="2000" b="1" spc="5" dirty="0">
                <a:solidFill>
                  <a:srgbClr val="FF0000"/>
                </a:solidFill>
                <a:latin typeface="Microsoft JhengHei"/>
                <a:cs typeface="Microsoft JhengHei"/>
              </a:rPr>
              <a:t>案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4827" y="3523488"/>
            <a:ext cx="425132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4.</a:t>
            </a:r>
            <a:r>
              <a:rPr sz="2000" b="1" spc="-5" dirty="0">
                <a:solidFill>
                  <a:srgbClr val="FF0000"/>
                </a:solidFill>
                <a:latin typeface="Microsoft JhengHei"/>
                <a:cs typeface="Microsoft JhengHei"/>
              </a:rPr>
              <a:t>繳交作業的設</a:t>
            </a:r>
            <a:r>
              <a:rPr sz="2000" b="1" spc="445" dirty="0">
                <a:solidFill>
                  <a:srgbClr val="FF0000"/>
                </a:solidFill>
                <a:latin typeface="Microsoft JhengHei"/>
                <a:cs typeface="Microsoft JhengHei"/>
              </a:rPr>
              <a:t>定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(</a:t>
            </a:r>
            <a:r>
              <a:rPr sz="2000" b="1" spc="-5" dirty="0">
                <a:solidFill>
                  <a:srgbClr val="FF0000"/>
                </a:solidFill>
                <a:latin typeface="Microsoft JhengHei"/>
                <a:cs typeface="Microsoft JhengHei"/>
              </a:rPr>
              <a:t>建議依預設值設</a:t>
            </a:r>
            <a:r>
              <a:rPr sz="2000" b="1" spc="10" dirty="0">
                <a:solidFill>
                  <a:srgbClr val="FF0000"/>
                </a:solidFill>
                <a:latin typeface="Microsoft JhengHei"/>
                <a:cs typeface="Microsoft JhengHei"/>
              </a:rPr>
              <a:t>定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1000" y="926521"/>
            <a:ext cx="7244333" cy="15012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1475" y="881252"/>
            <a:ext cx="7263765" cy="1556385"/>
          </a:xfrm>
          <a:custGeom>
            <a:avLst/>
            <a:gdLst/>
            <a:ahLst/>
            <a:cxnLst/>
            <a:rect l="l" t="t" r="r" b="b"/>
            <a:pathLst>
              <a:path w="7263765" h="1556385">
                <a:moveTo>
                  <a:pt x="0" y="1556003"/>
                </a:moveTo>
                <a:lnTo>
                  <a:pt x="7263383" y="1556003"/>
                </a:lnTo>
                <a:lnTo>
                  <a:pt x="7263383" y="0"/>
                </a:lnTo>
                <a:lnTo>
                  <a:pt x="0" y="0"/>
                </a:lnTo>
                <a:lnTo>
                  <a:pt x="0" y="1556003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82211" y="1123950"/>
            <a:ext cx="1471930" cy="576580"/>
          </a:xfrm>
          <a:custGeom>
            <a:avLst/>
            <a:gdLst/>
            <a:ahLst/>
            <a:cxnLst/>
            <a:rect l="l" t="t" r="r" b="b"/>
            <a:pathLst>
              <a:path w="1471929" h="576580">
                <a:moveTo>
                  <a:pt x="0" y="576072"/>
                </a:moveTo>
                <a:lnTo>
                  <a:pt x="1471422" y="576072"/>
                </a:lnTo>
                <a:lnTo>
                  <a:pt x="1471422" y="0"/>
                </a:lnTo>
                <a:lnTo>
                  <a:pt x="0" y="0"/>
                </a:lnTo>
                <a:lnTo>
                  <a:pt x="0" y="576072"/>
                </a:lnTo>
                <a:close/>
              </a:path>
            </a:pathLst>
          </a:custGeom>
          <a:ln w="2895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1000" y="4098035"/>
            <a:ext cx="7374635" cy="16969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361950" y="4069460"/>
          <a:ext cx="7422515" cy="17545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819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67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40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160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FF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38100">
                      <a:solidFill>
                        <a:srgbClr val="FF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1544" y="582930"/>
            <a:ext cx="11967210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9352" y="1734820"/>
            <a:ext cx="11992610" cy="0"/>
          </a:xfrm>
          <a:custGeom>
            <a:avLst/>
            <a:gdLst/>
            <a:ahLst/>
            <a:cxnLst/>
            <a:rect l="l" t="t" r="r" b="b"/>
            <a:pathLst>
              <a:path w="11992610">
                <a:moveTo>
                  <a:pt x="0" y="0"/>
                </a:moveTo>
                <a:lnTo>
                  <a:pt x="11992356" y="0"/>
                </a:lnTo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3238" y="579119"/>
            <a:ext cx="0" cy="1151890"/>
          </a:xfrm>
          <a:custGeom>
            <a:avLst/>
            <a:gdLst/>
            <a:ahLst/>
            <a:cxnLst/>
            <a:rect l="l" t="t" r="r" b="b"/>
            <a:pathLst>
              <a:path h="1151889">
                <a:moveTo>
                  <a:pt x="0" y="0"/>
                </a:moveTo>
                <a:lnTo>
                  <a:pt x="0" y="1151889"/>
                </a:lnTo>
              </a:path>
            </a:pathLst>
          </a:custGeom>
          <a:ln w="77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352" y="574675"/>
            <a:ext cx="11992610" cy="0"/>
          </a:xfrm>
          <a:custGeom>
            <a:avLst/>
            <a:gdLst/>
            <a:ahLst/>
            <a:cxnLst/>
            <a:rect l="l" t="t" r="r" b="b"/>
            <a:pathLst>
              <a:path w="11992610">
                <a:moveTo>
                  <a:pt x="0" y="0"/>
                </a:moveTo>
                <a:lnTo>
                  <a:pt x="11992356" y="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137834" y="578484"/>
            <a:ext cx="0" cy="1153160"/>
          </a:xfrm>
          <a:custGeom>
            <a:avLst/>
            <a:gdLst/>
            <a:ahLst/>
            <a:cxnLst/>
            <a:rect l="l" t="t" r="r" b="b"/>
            <a:pathLst>
              <a:path h="1153160">
                <a:moveTo>
                  <a:pt x="0" y="0"/>
                </a:moveTo>
                <a:lnTo>
                  <a:pt x="0" y="1152652"/>
                </a:lnTo>
              </a:path>
            </a:pathLst>
          </a:custGeom>
          <a:ln w="77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9715" y="1727200"/>
            <a:ext cx="11971655" cy="0"/>
          </a:xfrm>
          <a:custGeom>
            <a:avLst/>
            <a:gdLst/>
            <a:ahLst/>
            <a:cxnLst/>
            <a:rect l="l" t="t" r="r" b="b"/>
            <a:pathLst>
              <a:path w="11971655">
                <a:moveTo>
                  <a:pt x="0" y="0"/>
                </a:moveTo>
                <a:lnTo>
                  <a:pt x="1197157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1010" y="584200"/>
            <a:ext cx="0" cy="1141730"/>
          </a:xfrm>
          <a:custGeom>
            <a:avLst/>
            <a:gdLst/>
            <a:ahLst/>
            <a:cxnLst/>
            <a:rect l="l" t="t" r="r" b="b"/>
            <a:pathLst>
              <a:path h="1141730">
                <a:moveTo>
                  <a:pt x="0" y="0"/>
                </a:moveTo>
                <a:lnTo>
                  <a:pt x="0" y="114172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9715" y="582930"/>
            <a:ext cx="11971655" cy="0"/>
          </a:xfrm>
          <a:custGeom>
            <a:avLst/>
            <a:gdLst/>
            <a:ahLst/>
            <a:cxnLst/>
            <a:rect l="l" t="t" r="r" b="b"/>
            <a:pathLst>
              <a:path w="11971655">
                <a:moveTo>
                  <a:pt x="0" y="0"/>
                </a:moveTo>
                <a:lnTo>
                  <a:pt x="1197157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130023" y="583691"/>
            <a:ext cx="0" cy="1142365"/>
          </a:xfrm>
          <a:custGeom>
            <a:avLst/>
            <a:gdLst/>
            <a:ahLst/>
            <a:cxnLst/>
            <a:rect l="l" t="t" r="r" b="b"/>
            <a:pathLst>
              <a:path h="1142364">
                <a:moveTo>
                  <a:pt x="0" y="0"/>
                </a:moveTo>
                <a:lnTo>
                  <a:pt x="0" y="114223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19277" y="197865"/>
            <a:ext cx="209677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5.</a:t>
            </a:r>
            <a:r>
              <a:rPr sz="2000" b="1" dirty="0">
                <a:solidFill>
                  <a:srgbClr val="FF0000"/>
                </a:solidFill>
                <a:latin typeface="Microsoft JhengHei"/>
                <a:cs typeface="Microsoft JhengHei"/>
              </a:rPr>
              <a:t>通</a:t>
            </a:r>
            <a:r>
              <a:rPr sz="2000" b="1" spc="445" dirty="0">
                <a:solidFill>
                  <a:srgbClr val="FF0000"/>
                </a:solidFill>
                <a:latin typeface="Microsoft JhengHei"/>
                <a:cs typeface="Microsoft JhengHei"/>
              </a:rPr>
              <a:t>知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2000" b="1" dirty="0">
                <a:solidFill>
                  <a:srgbClr val="FF0000"/>
                </a:solidFill>
                <a:latin typeface="Microsoft JhengHei"/>
                <a:cs typeface="Microsoft JhengHei"/>
              </a:rPr>
              <a:t>設定為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”</a:t>
            </a:r>
            <a:r>
              <a:rPr sz="2000" b="1" dirty="0">
                <a:solidFill>
                  <a:srgbClr val="FF0000"/>
                </a:solidFill>
                <a:latin typeface="Microsoft JhengHei"/>
                <a:cs typeface="Microsoft JhengHei"/>
              </a:rPr>
              <a:t>是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”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889247" y="922019"/>
            <a:ext cx="593090" cy="353060"/>
          </a:xfrm>
          <a:custGeom>
            <a:avLst/>
            <a:gdLst/>
            <a:ahLst/>
            <a:cxnLst/>
            <a:rect l="l" t="t" r="r" b="b"/>
            <a:pathLst>
              <a:path w="593089" h="353059">
                <a:moveTo>
                  <a:pt x="0" y="352805"/>
                </a:moveTo>
                <a:lnTo>
                  <a:pt x="592836" y="352805"/>
                </a:lnTo>
                <a:lnTo>
                  <a:pt x="592836" y="0"/>
                </a:lnTo>
                <a:lnTo>
                  <a:pt x="0" y="0"/>
                </a:lnTo>
                <a:lnTo>
                  <a:pt x="0" y="352805"/>
                </a:lnTo>
                <a:close/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1544" y="2894838"/>
            <a:ext cx="11130534" cy="2179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3255" y="5086984"/>
            <a:ext cx="11168380" cy="0"/>
          </a:xfrm>
          <a:custGeom>
            <a:avLst/>
            <a:gdLst/>
            <a:ahLst/>
            <a:cxnLst/>
            <a:rect l="l" t="t" r="r" b="b"/>
            <a:pathLst>
              <a:path w="11168380">
                <a:moveTo>
                  <a:pt x="0" y="0"/>
                </a:moveTo>
                <a:lnTo>
                  <a:pt x="11167872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8970" y="2887979"/>
            <a:ext cx="0" cy="2193290"/>
          </a:xfrm>
          <a:custGeom>
            <a:avLst/>
            <a:gdLst/>
            <a:ahLst/>
            <a:cxnLst/>
            <a:rect l="l" t="t" r="r" b="b"/>
            <a:pathLst>
              <a:path h="2193290">
                <a:moveTo>
                  <a:pt x="0" y="0"/>
                </a:moveTo>
                <a:lnTo>
                  <a:pt x="0" y="219329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3255" y="2882264"/>
            <a:ext cx="11168380" cy="0"/>
          </a:xfrm>
          <a:custGeom>
            <a:avLst/>
            <a:gdLst/>
            <a:ahLst/>
            <a:cxnLst/>
            <a:rect l="l" t="t" r="r" b="b"/>
            <a:pathLst>
              <a:path w="11168380">
                <a:moveTo>
                  <a:pt x="0" y="0"/>
                </a:moveTo>
                <a:lnTo>
                  <a:pt x="11167872" y="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305413" y="2887979"/>
            <a:ext cx="0" cy="2193925"/>
          </a:xfrm>
          <a:custGeom>
            <a:avLst/>
            <a:gdLst/>
            <a:ahLst/>
            <a:cxnLst/>
            <a:rect l="l" t="t" r="r" b="b"/>
            <a:pathLst>
              <a:path h="2193925">
                <a:moveTo>
                  <a:pt x="0" y="0"/>
                </a:moveTo>
                <a:lnTo>
                  <a:pt x="0" y="2193798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8495" y="5075554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392" y="0"/>
                </a:lnTo>
              </a:path>
            </a:pathLst>
          </a:custGeom>
          <a:ln w="38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0401" y="2895600"/>
            <a:ext cx="0" cy="2178050"/>
          </a:xfrm>
          <a:custGeom>
            <a:avLst/>
            <a:gdLst/>
            <a:ahLst/>
            <a:cxnLst/>
            <a:rect l="l" t="t" r="r" b="b"/>
            <a:pathLst>
              <a:path h="2178050">
                <a:moveTo>
                  <a:pt x="0" y="0"/>
                </a:moveTo>
                <a:lnTo>
                  <a:pt x="0" y="2178050"/>
                </a:lnTo>
              </a:path>
            </a:pathLst>
          </a:custGeom>
          <a:ln w="38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8495" y="2893695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392" y="0"/>
                </a:lnTo>
              </a:path>
            </a:pathLst>
          </a:custGeom>
          <a:ln w="38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293982" y="2895600"/>
            <a:ext cx="0" cy="2178685"/>
          </a:xfrm>
          <a:custGeom>
            <a:avLst/>
            <a:gdLst/>
            <a:ahLst/>
            <a:cxnLst/>
            <a:rect l="l" t="t" r="r" b="b"/>
            <a:pathLst>
              <a:path h="2178685">
                <a:moveTo>
                  <a:pt x="0" y="0"/>
                </a:moveTo>
                <a:lnTo>
                  <a:pt x="0" y="2178558"/>
                </a:lnTo>
              </a:path>
            </a:pathLst>
          </a:custGeom>
          <a:ln w="38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40791" y="2450845"/>
            <a:ext cx="314452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6.</a:t>
            </a:r>
            <a:r>
              <a:rPr sz="2000" b="1" dirty="0">
                <a:solidFill>
                  <a:srgbClr val="FF0000"/>
                </a:solidFill>
                <a:latin typeface="Microsoft JhengHei"/>
                <a:cs typeface="Microsoft JhengHei"/>
              </a:rPr>
              <a:t>成績設</a:t>
            </a:r>
            <a:r>
              <a:rPr sz="2000" b="1" spc="434" dirty="0">
                <a:solidFill>
                  <a:srgbClr val="FF0000"/>
                </a:solidFill>
                <a:latin typeface="Microsoft JhengHei"/>
                <a:cs typeface="Microsoft JhengHei"/>
              </a:rPr>
              <a:t>定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2000" b="1" spc="-5" dirty="0">
                <a:solidFill>
                  <a:srgbClr val="FF0000"/>
                </a:solidFill>
                <a:latin typeface="Microsoft JhengHei"/>
                <a:cs typeface="Microsoft JhengHei"/>
              </a:rPr>
              <a:t>依指導老師為主</a:t>
            </a:r>
            <a:endParaRPr sz="2000">
              <a:latin typeface="Microsoft JhengHei"/>
              <a:cs typeface="Microsoft JhengHe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983485" y="3185160"/>
            <a:ext cx="4688205" cy="1773555"/>
          </a:xfrm>
          <a:custGeom>
            <a:avLst/>
            <a:gdLst/>
            <a:ahLst/>
            <a:cxnLst/>
            <a:rect l="l" t="t" r="r" b="b"/>
            <a:pathLst>
              <a:path w="4688205" h="1773554">
                <a:moveTo>
                  <a:pt x="0" y="1773174"/>
                </a:moveTo>
                <a:lnTo>
                  <a:pt x="4687823" y="1773174"/>
                </a:lnTo>
                <a:lnTo>
                  <a:pt x="4687823" y="0"/>
                </a:lnTo>
                <a:lnTo>
                  <a:pt x="0" y="0"/>
                </a:lnTo>
                <a:lnTo>
                  <a:pt x="0" y="1773174"/>
                </a:lnTo>
                <a:close/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019" y="914146"/>
            <a:ext cx="50076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" dirty="0">
                <a:latin typeface="PMingLiU"/>
                <a:cs typeface="PMingLiU"/>
              </a:rPr>
              <a:t>設定完成</a:t>
            </a:r>
            <a:r>
              <a:rPr b="0" spc="-50" dirty="0">
                <a:latin typeface="Calibri Light"/>
                <a:cs typeface="Calibri Light"/>
              </a:rPr>
              <a:t>:</a:t>
            </a:r>
            <a:r>
              <a:rPr spc="-50" dirty="0">
                <a:latin typeface="PMingLiU"/>
                <a:cs typeface="PMingLiU"/>
              </a:rPr>
              <a:t>儲存設定</a:t>
            </a:r>
          </a:p>
        </p:txBody>
      </p:sp>
      <p:sp>
        <p:nvSpPr>
          <p:cNvPr id="3" name="object 3"/>
          <p:cNvSpPr/>
          <p:nvPr/>
        </p:nvSpPr>
        <p:spPr>
          <a:xfrm>
            <a:off x="1493519" y="1930907"/>
            <a:ext cx="3329939" cy="36202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46097" y="5190744"/>
            <a:ext cx="2684145" cy="513080"/>
          </a:xfrm>
          <a:custGeom>
            <a:avLst/>
            <a:gdLst/>
            <a:ahLst/>
            <a:cxnLst/>
            <a:rect l="l" t="t" r="r" b="b"/>
            <a:pathLst>
              <a:path w="2684145" h="513079">
                <a:moveTo>
                  <a:pt x="0" y="512825"/>
                </a:moveTo>
                <a:lnTo>
                  <a:pt x="2683764" y="512825"/>
                </a:lnTo>
                <a:lnTo>
                  <a:pt x="2683764" y="0"/>
                </a:lnTo>
                <a:lnTo>
                  <a:pt x="0" y="0"/>
                </a:lnTo>
                <a:lnTo>
                  <a:pt x="0" y="512825"/>
                </a:lnTo>
                <a:close/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73421" y="174117"/>
            <a:ext cx="6331585" cy="6390640"/>
          </a:xfrm>
          <a:custGeom>
            <a:avLst/>
            <a:gdLst/>
            <a:ahLst/>
            <a:cxnLst/>
            <a:rect l="l" t="t" r="r" b="b"/>
            <a:pathLst>
              <a:path w="6331584" h="6390640">
                <a:moveTo>
                  <a:pt x="3780281" y="5509717"/>
                </a:moveTo>
                <a:lnTo>
                  <a:pt x="2551176" y="5509717"/>
                </a:lnTo>
                <a:lnTo>
                  <a:pt x="3165729" y="6390132"/>
                </a:lnTo>
                <a:lnTo>
                  <a:pt x="3780281" y="5509717"/>
                </a:lnTo>
                <a:close/>
              </a:path>
              <a:path w="6331584" h="6390640">
                <a:moveTo>
                  <a:pt x="1582801" y="428116"/>
                </a:moveTo>
                <a:lnTo>
                  <a:pt x="1486788" y="1500631"/>
                </a:lnTo>
                <a:lnTo>
                  <a:pt x="424179" y="1597532"/>
                </a:lnTo>
                <a:lnTo>
                  <a:pt x="872363" y="2574797"/>
                </a:lnTo>
                <a:lnTo>
                  <a:pt x="0" y="3195066"/>
                </a:lnTo>
                <a:lnTo>
                  <a:pt x="872363" y="3815333"/>
                </a:lnTo>
                <a:lnTo>
                  <a:pt x="424179" y="4792599"/>
                </a:lnTo>
                <a:lnTo>
                  <a:pt x="1486788" y="4889500"/>
                </a:lnTo>
                <a:lnTo>
                  <a:pt x="1582801" y="5962078"/>
                </a:lnTo>
                <a:lnTo>
                  <a:pt x="2551176" y="5509717"/>
                </a:lnTo>
                <a:lnTo>
                  <a:pt x="4789076" y="5509717"/>
                </a:lnTo>
                <a:lnTo>
                  <a:pt x="4844669" y="4889500"/>
                </a:lnTo>
                <a:lnTo>
                  <a:pt x="5907278" y="4792599"/>
                </a:lnTo>
                <a:lnTo>
                  <a:pt x="5459095" y="3815333"/>
                </a:lnTo>
                <a:lnTo>
                  <a:pt x="6331458" y="3195066"/>
                </a:lnTo>
                <a:lnTo>
                  <a:pt x="5459095" y="2574797"/>
                </a:lnTo>
                <a:lnTo>
                  <a:pt x="5907278" y="1597532"/>
                </a:lnTo>
                <a:lnTo>
                  <a:pt x="4844669" y="1500631"/>
                </a:lnTo>
                <a:lnTo>
                  <a:pt x="4789068" y="880363"/>
                </a:lnTo>
                <a:lnTo>
                  <a:pt x="2551176" y="880363"/>
                </a:lnTo>
                <a:lnTo>
                  <a:pt x="1582801" y="428116"/>
                </a:lnTo>
                <a:close/>
              </a:path>
              <a:path w="6331584" h="6390640">
                <a:moveTo>
                  <a:pt x="4789076" y="5509717"/>
                </a:moveTo>
                <a:lnTo>
                  <a:pt x="3780281" y="5509717"/>
                </a:lnTo>
                <a:lnTo>
                  <a:pt x="4748530" y="5962078"/>
                </a:lnTo>
                <a:lnTo>
                  <a:pt x="4789076" y="5509717"/>
                </a:lnTo>
                <a:close/>
              </a:path>
              <a:path w="6331584" h="6390640">
                <a:moveTo>
                  <a:pt x="3165729" y="0"/>
                </a:moveTo>
                <a:lnTo>
                  <a:pt x="2551176" y="880363"/>
                </a:lnTo>
                <a:lnTo>
                  <a:pt x="3780281" y="880363"/>
                </a:lnTo>
                <a:lnTo>
                  <a:pt x="3165729" y="0"/>
                </a:lnTo>
                <a:close/>
              </a:path>
              <a:path w="6331584" h="6390640">
                <a:moveTo>
                  <a:pt x="4748530" y="428116"/>
                </a:moveTo>
                <a:lnTo>
                  <a:pt x="3780281" y="880363"/>
                </a:lnTo>
                <a:lnTo>
                  <a:pt x="4789068" y="880363"/>
                </a:lnTo>
                <a:lnTo>
                  <a:pt x="4748530" y="42811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73421" y="174117"/>
            <a:ext cx="6331585" cy="6390640"/>
          </a:xfrm>
          <a:custGeom>
            <a:avLst/>
            <a:gdLst/>
            <a:ahLst/>
            <a:cxnLst/>
            <a:rect l="l" t="t" r="r" b="b"/>
            <a:pathLst>
              <a:path w="6331584" h="6390640">
                <a:moveTo>
                  <a:pt x="0" y="3195066"/>
                </a:moveTo>
                <a:lnTo>
                  <a:pt x="872363" y="2574797"/>
                </a:lnTo>
                <a:lnTo>
                  <a:pt x="424179" y="1597532"/>
                </a:lnTo>
                <a:lnTo>
                  <a:pt x="1486788" y="1500631"/>
                </a:lnTo>
                <a:lnTo>
                  <a:pt x="1582801" y="428116"/>
                </a:lnTo>
                <a:lnTo>
                  <a:pt x="2551176" y="880363"/>
                </a:lnTo>
                <a:lnTo>
                  <a:pt x="3165729" y="0"/>
                </a:lnTo>
                <a:lnTo>
                  <a:pt x="3780281" y="880363"/>
                </a:lnTo>
                <a:lnTo>
                  <a:pt x="4748530" y="428116"/>
                </a:lnTo>
                <a:lnTo>
                  <a:pt x="4844669" y="1500631"/>
                </a:lnTo>
                <a:lnTo>
                  <a:pt x="5907278" y="1597532"/>
                </a:lnTo>
                <a:lnTo>
                  <a:pt x="5459095" y="2574797"/>
                </a:lnTo>
                <a:lnTo>
                  <a:pt x="6331458" y="3195066"/>
                </a:lnTo>
                <a:lnTo>
                  <a:pt x="5459095" y="3815333"/>
                </a:lnTo>
                <a:lnTo>
                  <a:pt x="5907278" y="4792599"/>
                </a:lnTo>
                <a:lnTo>
                  <a:pt x="4844669" y="4889500"/>
                </a:lnTo>
                <a:lnTo>
                  <a:pt x="4748530" y="5962078"/>
                </a:lnTo>
                <a:lnTo>
                  <a:pt x="3780281" y="5509717"/>
                </a:lnTo>
                <a:lnTo>
                  <a:pt x="3165729" y="6390132"/>
                </a:lnTo>
                <a:lnTo>
                  <a:pt x="2551176" y="5509717"/>
                </a:lnTo>
                <a:lnTo>
                  <a:pt x="1582801" y="5962078"/>
                </a:lnTo>
                <a:lnTo>
                  <a:pt x="1486788" y="4889500"/>
                </a:lnTo>
                <a:lnTo>
                  <a:pt x="424179" y="4792599"/>
                </a:lnTo>
                <a:lnTo>
                  <a:pt x="872363" y="3815333"/>
                </a:lnTo>
                <a:lnTo>
                  <a:pt x="0" y="3195066"/>
                </a:lnTo>
                <a:close/>
              </a:path>
            </a:pathLst>
          </a:custGeom>
          <a:ln w="990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838950" y="1690115"/>
            <a:ext cx="3077845" cy="2952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5" dirty="0">
                <a:solidFill>
                  <a:srgbClr val="FF0000"/>
                </a:solidFill>
                <a:latin typeface="Microsoft JhengHei"/>
                <a:cs typeface="Microsoft JhengHei"/>
              </a:rPr>
              <a:t>建議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buFont typeface="Calibri"/>
              <a:buAutoNum type="arabicPeriod"/>
              <a:tabLst>
                <a:tab pos="316230" algn="l"/>
              </a:tabLst>
            </a:pPr>
            <a:r>
              <a:rPr sz="2400" b="1" spc="5" dirty="0">
                <a:solidFill>
                  <a:srgbClr val="FF0000"/>
                </a:solidFill>
                <a:latin typeface="Microsoft JhengHei"/>
                <a:cs typeface="Microsoft JhengHei"/>
              </a:rPr>
              <a:t>作業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r>
              <a:rPr sz="2400" b="1" dirty="0">
                <a:solidFill>
                  <a:srgbClr val="FF0000"/>
                </a:solidFill>
                <a:latin typeface="Microsoft JhengHei"/>
                <a:cs typeface="Microsoft JhengHei"/>
              </a:rPr>
              <a:t>次較佳，最多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3 </a:t>
            </a:r>
            <a:r>
              <a:rPr sz="2400" b="1" dirty="0">
                <a:solidFill>
                  <a:srgbClr val="FF0000"/>
                </a:solidFill>
                <a:latin typeface="Microsoft JhengHei"/>
                <a:cs typeface="Microsoft JhengHei"/>
              </a:rPr>
              <a:t>個即可</a:t>
            </a:r>
            <a:endParaRPr sz="2400">
              <a:latin typeface="Microsoft JhengHei"/>
              <a:cs typeface="Microsoft JhengHei"/>
            </a:endParaRPr>
          </a:p>
          <a:p>
            <a:pPr marL="248920" indent="-236854">
              <a:lnSpc>
                <a:spcPct val="100000"/>
              </a:lnSpc>
              <a:buFont typeface="Calibri"/>
              <a:buAutoNum type="arabicPeriod"/>
              <a:tabLst>
                <a:tab pos="249554" algn="l"/>
              </a:tabLst>
            </a:pPr>
            <a:r>
              <a:rPr sz="2400" b="1" dirty="0">
                <a:solidFill>
                  <a:srgbClr val="FF0000"/>
                </a:solidFill>
                <a:latin typeface="Microsoft JhengHei"/>
                <a:cs typeface="Microsoft JhengHei"/>
              </a:rPr>
              <a:t>老師可批次下載來看</a:t>
            </a:r>
            <a:endParaRPr sz="2400">
              <a:latin typeface="Microsoft JhengHei"/>
              <a:cs typeface="Microsoft JhengHei"/>
            </a:endParaRPr>
          </a:p>
          <a:p>
            <a:pPr marL="12700" marR="107950">
              <a:lnSpc>
                <a:spcPct val="100000"/>
              </a:lnSpc>
              <a:buFont typeface="Calibri"/>
              <a:buAutoNum type="arabicPeriod"/>
              <a:tabLst>
                <a:tab pos="316230" algn="l"/>
              </a:tabLst>
            </a:pPr>
            <a:r>
              <a:rPr sz="2400" b="1" dirty="0">
                <a:solidFill>
                  <a:srgbClr val="FF0000"/>
                </a:solidFill>
                <a:latin typeface="Microsoft JhengHei"/>
                <a:cs typeface="Microsoft JhengHei"/>
              </a:rPr>
              <a:t>請</a:t>
            </a:r>
            <a:r>
              <a:rPr sz="2400" b="1" spc="5" dirty="0">
                <a:solidFill>
                  <a:srgbClr val="FF0000"/>
                </a:solidFill>
                <a:latin typeface="Microsoft JhengHei"/>
                <a:cs typeface="Microsoft JhengHei"/>
              </a:rPr>
              <a:t>同</a:t>
            </a:r>
            <a:r>
              <a:rPr sz="2400" b="1" dirty="0">
                <a:solidFill>
                  <a:srgbClr val="FF0000"/>
                </a:solidFill>
                <a:latin typeface="Microsoft JhengHei"/>
                <a:cs typeface="Microsoft JhengHei"/>
              </a:rPr>
              <a:t>學勿重複上傳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4.</a:t>
            </a:r>
            <a:r>
              <a:rPr sz="2400" b="1" dirty="0">
                <a:solidFill>
                  <a:srgbClr val="FF0000"/>
                </a:solidFill>
                <a:latin typeface="Microsoft JhengHei"/>
                <a:cs typeface="Microsoft JhengHei"/>
              </a:rPr>
              <a:t>注意心得要求格</a:t>
            </a:r>
            <a:r>
              <a:rPr sz="2400" b="1" spc="5" dirty="0">
                <a:solidFill>
                  <a:srgbClr val="FF0000"/>
                </a:solidFill>
                <a:latin typeface="Microsoft JhengHei"/>
                <a:cs typeface="Microsoft JhengHei"/>
              </a:rPr>
              <a:t>式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:  </a:t>
            </a: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400" b="1" spc="-3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2400" b="1" spc="5" dirty="0">
                <a:solidFill>
                  <a:srgbClr val="FF0000"/>
                </a:solidFill>
                <a:latin typeface="Microsoft JhengHei"/>
                <a:cs typeface="Microsoft JhengHei"/>
              </a:rPr>
              <a:t>檔、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300</a:t>
            </a:r>
            <a:r>
              <a:rPr sz="2400" b="1" dirty="0">
                <a:solidFill>
                  <a:srgbClr val="FF0000"/>
                </a:solidFill>
                <a:latin typeface="Microsoft JhengHei"/>
                <a:cs typeface="Microsoft JhengHei"/>
              </a:rPr>
              <a:t>字反思、 </a:t>
            </a:r>
            <a:r>
              <a:rPr sz="2400" b="1" spc="5" dirty="0">
                <a:solidFill>
                  <a:srgbClr val="FF0000"/>
                </a:solidFill>
                <a:latin typeface="Microsoft JhengHei"/>
                <a:cs typeface="Microsoft JhengHei"/>
              </a:rPr>
              <a:t>組員討</a:t>
            </a:r>
            <a:r>
              <a:rPr sz="2400" b="1" dirty="0">
                <a:solidFill>
                  <a:srgbClr val="FF0000"/>
                </a:solidFill>
                <a:latin typeface="Microsoft JhengHei"/>
                <a:cs typeface="Microsoft JhengHei"/>
              </a:rPr>
              <a:t>論照片</a:t>
            </a:r>
            <a:endParaRPr sz="24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627634"/>
            <a:ext cx="364680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0" dirty="0">
                <a:solidFill>
                  <a:srgbClr val="404040"/>
                </a:solidFill>
                <a:latin typeface="PMingLiU"/>
                <a:cs typeface="PMingLiU"/>
              </a:rPr>
              <a:t>查核繳交作業</a:t>
            </a:r>
            <a:endParaRPr sz="4800">
              <a:latin typeface="PMingLiU"/>
              <a:cs typeface="PMingLiU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5780" y="1450847"/>
            <a:ext cx="10330815" cy="46228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29209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29"/>
              </a:spcBef>
            </a:pPr>
            <a:r>
              <a:rPr sz="2400" dirty="0">
                <a:latin typeface="PMingLiU"/>
                <a:cs typeface="PMingLiU"/>
              </a:rPr>
              <a:t>首頁</a:t>
            </a:r>
            <a:r>
              <a:rPr sz="2400" spc="-5" dirty="0">
                <a:latin typeface="Wingdings"/>
                <a:cs typeface="Wingdings"/>
              </a:rPr>
              <a:t></a:t>
            </a:r>
            <a:r>
              <a:rPr sz="2400" spc="-5" dirty="0">
                <a:latin typeface="Calibri"/>
                <a:cs typeface="Calibri"/>
              </a:rPr>
              <a:t>(</a:t>
            </a:r>
            <a:r>
              <a:rPr sz="2400" dirty="0">
                <a:latin typeface="PMingLiU"/>
                <a:cs typeface="PMingLiU"/>
              </a:rPr>
              <a:t>點選</a:t>
            </a:r>
            <a:r>
              <a:rPr sz="2400" spc="-5" dirty="0">
                <a:latin typeface="Calibri"/>
                <a:cs typeface="Calibri"/>
              </a:rPr>
              <a:t>)</a:t>
            </a:r>
            <a:r>
              <a:rPr sz="2400" dirty="0">
                <a:latin typeface="PMingLiU"/>
                <a:cs typeface="PMingLiU"/>
              </a:rPr>
              <a:t>自己所創讀書會</a:t>
            </a:r>
            <a:r>
              <a:rPr sz="2400" dirty="0">
                <a:latin typeface="Wingdings"/>
                <a:cs typeface="Wingdings"/>
              </a:rPr>
              <a:t></a:t>
            </a:r>
            <a:r>
              <a:rPr sz="2400" dirty="0">
                <a:latin typeface="PMingLiU"/>
                <a:cs typeface="PMingLiU"/>
              </a:rPr>
              <a:t>點選</a:t>
            </a:r>
            <a:r>
              <a:rPr sz="2400" dirty="0">
                <a:solidFill>
                  <a:srgbClr val="FF0000"/>
                </a:solidFill>
                <a:latin typeface="PMingLiU"/>
                <a:cs typeface="PMingLiU"/>
              </a:rPr>
              <a:t>作業</a:t>
            </a:r>
            <a:endParaRPr sz="2400">
              <a:latin typeface="PMingLiU"/>
              <a:cs typeface="PMingLiU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5780" y="2170176"/>
            <a:ext cx="11087100" cy="28674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0826" y="2165223"/>
            <a:ext cx="11097260" cy="2877820"/>
          </a:xfrm>
          <a:custGeom>
            <a:avLst/>
            <a:gdLst/>
            <a:ahLst/>
            <a:cxnLst/>
            <a:rect l="l" t="t" r="r" b="b"/>
            <a:pathLst>
              <a:path w="11097260" h="2877820">
                <a:moveTo>
                  <a:pt x="0" y="2877312"/>
                </a:moveTo>
                <a:lnTo>
                  <a:pt x="11097006" y="2877312"/>
                </a:lnTo>
                <a:lnTo>
                  <a:pt x="11097006" y="0"/>
                </a:lnTo>
                <a:lnTo>
                  <a:pt x="0" y="0"/>
                </a:lnTo>
                <a:lnTo>
                  <a:pt x="0" y="2877312"/>
                </a:lnTo>
                <a:close/>
              </a:path>
            </a:pathLst>
          </a:custGeom>
          <a:ln w="9906">
            <a:solidFill>
              <a:srgbClr val="CCDD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85565" y="3271265"/>
            <a:ext cx="3042285" cy="513080"/>
          </a:xfrm>
          <a:custGeom>
            <a:avLst/>
            <a:gdLst/>
            <a:ahLst/>
            <a:cxnLst/>
            <a:rect l="l" t="t" r="r" b="b"/>
            <a:pathLst>
              <a:path w="3042285" h="513079">
                <a:moveTo>
                  <a:pt x="0" y="512826"/>
                </a:moveTo>
                <a:lnTo>
                  <a:pt x="3041904" y="512826"/>
                </a:lnTo>
                <a:lnTo>
                  <a:pt x="3041904" y="0"/>
                </a:lnTo>
                <a:lnTo>
                  <a:pt x="0" y="0"/>
                </a:lnTo>
                <a:lnTo>
                  <a:pt x="0" y="512826"/>
                </a:lnTo>
                <a:close/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962" y="1020317"/>
            <a:ext cx="10331450" cy="462280"/>
          </a:xfrm>
          <a:custGeom>
            <a:avLst/>
            <a:gdLst/>
            <a:ahLst/>
            <a:cxnLst/>
            <a:rect l="l" t="t" r="r" b="b"/>
            <a:pathLst>
              <a:path w="10331450" h="462280">
                <a:moveTo>
                  <a:pt x="0" y="461772"/>
                </a:moveTo>
                <a:lnTo>
                  <a:pt x="10331196" y="461772"/>
                </a:lnTo>
                <a:lnTo>
                  <a:pt x="10331196" y="0"/>
                </a:lnTo>
                <a:lnTo>
                  <a:pt x="0" y="0"/>
                </a:lnTo>
                <a:lnTo>
                  <a:pt x="0" y="461772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7209" y="1037082"/>
            <a:ext cx="99529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0000"/>
                </a:solidFill>
                <a:latin typeface="PMingLiU"/>
                <a:cs typeface="PMingLiU"/>
              </a:rPr>
              <a:t>點選</a:t>
            </a:r>
            <a:r>
              <a:rPr sz="2400" dirty="0">
                <a:solidFill>
                  <a:srgbClr val="FF0000"/>
                </a:solidFill>
                <a:latin typeface="PMingLiU"/>
                <a:cs typeface="PMingLiU"/>
              </a:rPr>
              <a:t>檢視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/</a:t>
            </a:r>
            <a:r>
              <a:rPr sz="2400" dirty="0">
                <a:solidFill>
                  <a:srgbClr val="FF0000"/>
                </a:solidFill>
                <a:latin typeface="PMingLiU"/>
                <a:cs typeface="PMingLiU"/>
              </a:rPr>
              <a:t>評</a:t>
            </a:r>
            <a:r>
              <a:rPr sz="2400" spc="530" dirty="0">
                <a:solidFill>
                  <a:srgbClr val="FF0000"/>
                </a:solidFill>
                <a:latin typeface="PMingLiU"/>
                <a:cs typeface="PMingLiU"/>
              </a:rPr>
              <a:t>分</a:t>
            </a:r>
            <a:r>
              <a:rPr sz="2400" dirty="0">
                <a:solidFill>
                  <a:srgbClr val="FF0000"/>
                </a:solidFill>
                <a:latin typeface="PMingLiU"/>
                <a:cs typeface="PMingLiU"/>
              </a:rPr>
              <a:t>所有繳交的作業</a:t>
            </a:r>
            <a:r>
              <a:rPr sz="2400" dirty="0">
                <a:solidFill>
                  <a:srgbClr val="000000"/>
                </a:solidFill>
                <a:latin typeface="Wingdings"/>
                <a:cs typeface="Wingdings"/>
              </a:rPr>
              <a:t></a:t>
            </a:r>
            <a:r>
              <a:rPr sz="2400" dirty="0">
                <a:solidFill>
                  <a:srgbClr val="000000"/>
                </a:solidFill>
                <a:latin typeface="PMingLiU"/>
                <a:cs typeface="PMingLiU"/>
              </a:rPr>
              <a:t>點選已提交檔案</a:t>
            </a:r>
            <a:r>
              <a:rPr sz="2400" dirty="0">
                <a:solidFill>
                  <a:srgbClr val="000000"/>
                </a:solidFill>
                <a:latin typeface="Wingdings"/>
                <a:cs typeface="Wingdings"/>
              </a:rPr>
              <a:t></a:t>
            </a:r>
            <a:r>
              <a:rPr sz="2400" dirty="0">
                <a:solidFill>
                  <a:srgbClr val="000000"/>
                </a:solidFill>
                <a:latin typeface="PMingLiU"/>
                <a:cs typeface="PMingLiU"/>
              </a:rPr>
              <a:t>可線上瀏覽或評分等等</a:t>
            </a:r>
            <a:endParaRPr sz="2400">
              <a:latin typeface="PMingLiU"/>
              <a:cs typeface="PMingLiU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4819" y="1682495"/>
            <a:ext cx="2485644" cy="46763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9866" y="1677542"/>
            <a:ext cx="2495550" cy="4686300"/>
          </a:xfrm>
          <a:custGeom>
            <a:avLst/>
            <a:gdLst/>
            <a:ahLst/>
            <a:cxnLst/>
            <a:rect l="l" t="t" r="r" b="b"/>
            <a:pathLst>
              <a:path w="2495550" h="4686300">
                <a:moveTo>
                  <a:pt x="0" y="4686300"/>
                </a:moveTo>
                <a:lnTo>
                  <a:pt x="2495550" y="4686300"/>
                </a:lnTo>
                <a:lnTo>
                  <a:pt x="2495550" y="0"/>
                </a:lnTo>
                <a:lnTo>
                  <a:pt x="0" y="0"/>
                </a:lnTo>
                <a:lnTo>
                  <a:pt x="0" y="4686300"/>
                </a:lnTo>
                <a:close/>
              </a:path>
            </a:pathLst>
          </a:custGeom>
          <a:ln w="9906">
            <a:solidFill>
              <a:srgbClr val="CCDD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1698" y="4370070"/>
            <a:ext cx="1560195" cy="405765"/>
          </a:xfrm>
          <a:custGeom>
            <a:avLst/>
            <a:gdLst/>
            <a:ahLst/>
            <a:cxnLst/>
            <a:rect l="l" t="t" r="r" b="b"/>
            <a:pathLst>
              <a:path w="1560195" h="405764">
                <a:moveTo>
                  <a:pt x="0" y="405383"/>
                </a:moveTo>
                <a:lnTo>
                  <a:pt x="1559814" y="405383"/>
                </a:lnTo>
                <a:lnTo>
                  <a:pt x="1559814" y="0"/>
                </a:lnTo>
                <a:lnTo>
                  <a:pt x="0" y="0"/>
                </a:lnTo>
                <a:lnTo>
                  <a:pt x="0" y="405383"/>
                </a:lnTo>
                <a:close/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18104" y="2082545"/>
            <a:ext cx="9073895" cy="4276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13151" y="6363842"/>
            <a:ext cx="9079230" cy="0"/>
          </a:xfrm>
          <a:custGeom>
            <a:avLst/>
            <a:gdLst/>
            <a:ahLst/>
            <a:cxnLst/>
            <a:rect l="l" t="t" r="r" b="b"/>
            <a:pathLst>
              <a:path w="9079230">
                <a:moveTo>
                  <a:pt x="0" y="0"/>
                </a:moveTo>
                <a:lnTo>
                  <a:pt x="9078849" y="0"/>
                </a:lnTo>
              </a:path>
            </a:pathLst>
          </a:custGeom>
          <a:ln w="9906">
            <a:solidFill>
              <a:srgbClr val="CCDD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13151" y="2077592"/>
            <a:ext cx="9079230" cy="4286250"/>
          </a:xfrm>
          <a:custGeom>
            <a:avLst/>
            <a:gdLst/>
            <a:ahLst/>
            <a:cxnLst/>
            <a:rect l="l" t="t" r="r" b="b"/>
            <a:pathLst>
              <a:path w="9079230" h="4286250">
                <a:moveTo>
                  <a:pt x="9078849" y="0"/>
                </a:moveTo>
                <a:lnTo>
                  <a:pt x="0" y="0"/>
                </a:lnTo>
                <a:lnTo>
                  <a:pt x="0" y="4286250"/>
                </a:lnTo>
              </a:path>
            </a:pathLst>
          </a:custGeom>
          <a:ln w="9906">
            <a:solidFill>
              <a:srgbClr val="CCDD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51242" y="5526785"/>
            <a:ext cx="1723389" cy="619125"/>
          </a:xfrm>
          <a:custGeom>
            <a:avLst/>
            <a:gdLst/>
            <a:ahLst/>
            <a:cxnLst/>
            <a:rect l="l" t="t" r="r" b="b"/>
            <a:pathLst>
              <a:path w="1723390" h="619125">
                <a:moveTo>
                  <a:pt x="0" y="618743"/>
                </a:moveTo>
                <a:lnTo>
                  <a:pt x="1722881" y="618743"/>
                </a:lnTo>
                <a:lnTo>
                  <a:pt x="1722881" y="0"/>
                </a:lnTo>
                <a:lnTo>
                  <a:pt x="0" y="0"/>
                </a:lnTo>
                <a:lnTo>
                  <a:pt x="0" y="618743"/>
                </a:lnTo>
                <a:close/>
              </a:path>
            </a:pathLst>
          </a:custGeom>
          <a:ln w="2895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39161" y="4535296"/>
            <a:ext cx="5212715" cy="1062990"/>
          </a:xfrm>
          <a:custGeom>
            <a:avLst/>
            <a:gdLst/>
            <a:ahLst/>
            <a:cxnLst/>
            <a:rect l="l" t="t" r="r" b="b"/>
            <a:pathLst>
              <a:path w="5212715" h="1062989">
                <a:moveTo>
                  <a:pt x="4980566" y="987546"/>
                </a:moveTo>
                <a:lnTo>
                  <a:pt x="4966843" y="1062532"/>
                </a:lnTo>
                <a:lnTo>
                  <a:pt x="5201820" y="994409"/>
                </a:lnTo>
                <a:lnTo>
                  <a:pt x="5018023" y="994409"/>
                </a:lnTo>
                <a:lnTo>
                  <a:pt x="4980566" y="987546"/>
                </a:lnTo>
                <a:close/>
              </a:path>
              <a:path w="5212715" h="1062989">
                <a:moveTo>
                  <a:pt x="4994279" y="912615"/>
                </a:moveTo>
                <a:lnTo>
                  <a:pt x="4980566" y="987546"/>
                </a:lnTo>
                <a:lnTo>
                  <a:pt x="5018023" y="994409"/>
                </a:lnTo>
                <a:lnTo>
                  <a:pt x="5031740" y="919479"/>
                </a:lnTo>
                <a:lnTo>
                  <a:pt x="4994279" y="912615"/>
                </a:lnTo>
                <a:close/>
              </a:path>
              <a:path w="5212715" h="1062989">
                <a:moveTo>
                  <a:pt x="5007991" y="837691"/>
                </a:moveTo>
                <a:lnTo>
                  <a:pt x="4994279" y="912615"/>
                </a:lnTo>
                <a:lnTo>
                  <a:pt x="5031740" y="919479"/>
                </a:lnTo>
                <a:lnTo>
                  <a:pt x="5018023" y="994409"/>
                </a:lnTo>
                <a:lnTo>
                  <a:pt x="5201820" y="994409"/>
                </a:lnTo>
                <a:lnTo>
                  <a:pt x="5212334" y="991361"/>
                </a:lnTo>
                <a:lnTo>
                  <a:pt x="5007991" y="837691"/>
                </a:lnTo>
                <a:close/>
              </a:path>
              <a:path w="5212715" h="1062989">
                <a:moveTo>
                  <a:pt x="13715" y="0"/>
                </a:moveTo>
                <a:lnTo>
                  <a:pt x="0" y="74929"/>
                </a:lnTo>
                <a:lnTo>
                  <a:pt x="4980566" y="987546"/>
                </a:lnTo>
                <a:lnTo>
                  <a:pt x="4994279" y="912615"/>
                </a:lnTo>
                <a:lnTo>
                  <a:pt x="1371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962" y="1020317"/>
            <a:ext cx="10331450" cy="462280"/>
          </a:xfrm>
          <a:custGeom>
            <a:avLst/>
            <a:gdLst/>
            <a:ahLst/>
            <a:cxnLst/>
            <a:rect l="l" t="t" r="r" b="b"/>
            <a:pathLst>
              <a:path w="10331450" h="462280">
                <a:moveTo>
                  <a:pt x="0" y="461772"/>
                </a:moveTo>
                <a:lnTo>
                  <a:pt x="10331196" y="461772"/>
                </a:lnTo>
                <a:lnTo>
                  <a:pt x="10331196" y="0"/>
                </a:lnTo>
                <a:lnTo>
                  <a:pt x="0" y="0"/>
                </a:lnTo>
                <a:lnTo>
                  <a:pt x="0" y="461772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7209" y="1037082"/>
            <a:ext cx="67195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0000"/>
                </a:solidFill>
                <a:latin typeface="PMingLiU"/>
                <a:cs typeface="PMingLiU"/>
              </a:rPr>
              <a:t>點選</a:t>
            </a:r>
            <a:r>
              <a:rPr sz="2400" dirty="0">
                <a:solidFill>
                  <a:srgbClr val="FF0000"/>
                </a:solidFill>
                <a:latin typeface="PMingLiU"/>
                <a:cs typeface="PMingLiU"/>
              </a:rPr>
              <a:t>下載全部繳交的作業</a:t>
            </a:r>
            <a:r>
              <a:rPr sz="2400" dirty="0">
                <a:solidFill>
                  <a:srgbClr val="000000"/>
                </a:solidFill>
                <a:latin typeface="Wingdings"/>
                <a:cs typeface="Wingdings"/>
              </a:rPr>
              <a:t></a:t>
            </a:r>
            <a:r>
              <a:rPr sz="2400" dirty="0">
                <a:solidFill>
                  <a:srgbClr val="000000"/>
                </a:solidFill>
                <a:latin typeface="PMingLiU"/>
                <a:cs typeface="PMingLiU"/>
              </a:rPr>
              <a:t>點右鍵</a:t>
            </a:r>
            <a:r>
              <a:rPr sz="2400" dirty="0">
                <a:solidFill>
                  <a:srgbClr val="000000"/>
                </a:solidFill>
                <a:latin typeface="Wingdings"/>
                <a:cs typeface="Wingdings"/>
              </a:rPr>
              <a:t></a:t>
            </a:r>
            <a:r>
              <a:rPr sz="2400" dirty="0">
                <a:solidFill>
                  <a:srgbClr val="000000"/>
                </a:solidFill>
                <a:latin typeface="PMingLiU"/>
                <a:cs typeface="PMingLiU"/>
              </a:rPr>
              <a:t>在資料夾開啟</a:t>
            </a:r>
            <a:endParaRPr sz="2400">
              <a:latin typeface="PMingLiU"/>
              <a:cs typeface="PMingLiU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4819" y="1682495"/>
            <a:ext cx="2485644" cy="46763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9866" y="1677542"/>
            <a:ext cx="2495550" cy="4686300"/>
          </a:xfrm>
          <a:custGeom>
            <a:avLst/>
            <a:gdLst/>
            <a:ahLst/>
            <a:cxnLst/>
            <a:rect l="l" t="t" r="r" b="b"/>
            <a:pathLst>
              <a:path w="2495550" h="4686300">
                <a:moveTo>
                  <a:pt x="0" y="4686300"/>
                </a:moveTo>
                <a:lnTo>
                  <a:pt x="2495550" y="4686300"/>
                </a:lnTo>
                <a:lnTo>
                  <a:pt x="2495550" y="0"/>
                </a:lnTo>
                <a:lnTo>
                  <a:pt x="0" y="0"/>
                </a:lnTo>
                <a:lnTo>
                  <a:pt x="0" y="4686300"/>
                </a:lnTo>
                <a:close/>
              </a:path>
            </a:pathLst>
          </a:custGeom>
          <a:ln w="9906">
            <a:solidFill>
              <a:srgbClr val="CCDD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4944" y="4693158"/>
            <a:ext cx="1560195" cy="405765"/>
          </a:xfrm>
          <a:custGeom>
            <a:avLst/>
            <a:gdLst/>
            <a:ahLst/>
            <a:cxnLst/>
            <a:rect l="l" t="t" r="r" b="b"/>
            <a:pathLst>
              <a:path w="1560195" h="405764">
                <a:moveTo>
                  <a:pt x="0" y="405383"/>
                </a:moveTo>
                <a:lnTo>
                  <a:pt x="1559814" y="405383"/>
                </a:lnTo>
                <a:lnTo>
                  <a:pt x="1559814" y="0"/>
                </a:lnTo>
                <a:lnTo>
                  <a:pt x="0" y="0"/>
                </a:lnTo>
                <a:lnTo>
                  <a:pt x="0" y="405383"/>
                </a:lnTo>
                <a:close/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58717" y="2729483"/>
            <a:ext cx="7178040" cy="29588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39055" y="5432297"/>
            <a:ext cx="1723389" cy="256540"/>
          </a:xfrm>
          <a:custGeom>
            <a:avLst/>
            <a:gdLst/>
            <a:ahLst/>
            <a:cxnLst/>
            <a:rect l="l" t="t" r="r" b="b"/>
            <a:pathLst>
              <a:path w="1723389" h="256539">
                <a:moveTo>
                  <a:pt x="0" y="256031"/>
                </a:moveTo>
                <a:lnTo>
                  <a:pt x="1722881" y="256031"/>
                </a:lnTo>
                <a:lnTo>
                  <a:pt x="1722881" y="0"/>
                </a:lnTo>
                <a:lnTo>
                  <a:pt x="0" y="0"/>
                </a:lnTo>
                <a:lnTo>
                  <a:pt x="0" y="256031"/>
                </a:lnTo>
                <a:close/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11400" y="4858765"/>
            <a:ext cx="2238375" cy="631825"/>
          </a:xfrm>
          <a:custGeom>
            <a:avLst/>
            <a:gdLst/>
            <a:ahLst/>
            <a:cxnLst/>
            <a:rect l="l" t="t" r="r" b="b"/>
            <a:pathLst>
              <a:path w="2238375" h="631825">
                <a:moveTo>
                  <a:pt x="2007188" y="557633"/>
                </a:moveTo>
                <a:lnTo>
                  <a:pt x="1989327" y="631697"/>
                </a:lnTo>
                <a:lnTo>
                  <a:pt x="2238375" y="574039"/>
                </a:lnTo>
                <a:lnTo>
                  <a:pt x="2229477" y="566546"/>
                </a:lnTo>
                <a:lnTo>
                  <a:pt x="2044191" y="566546"/>
                </a:lnTo>
                <a:lnTo>
                  <a:pt x="2007188" y="557633"/>
                </a:lnTo>
                <a:close/>
              </a:path>
              <a:path w="2238375" h="631825">
                <a:moveTo>
                  <a:pt x="2025074" y="483461"/>
                </a:moveTo>
                <a:lnTo>
                  <a:pt x="2007188" y="557633"/>
                </a:lnTo>
                <a:lnTo>
                  <a:pt x="2044191" y="566546"/>
                </a:lnTo>
                <a:lnTo>
                  <a:pt x="2062099" y="492378"/>
                </a:lnTo>
                <a:lnTo>
                  <a:pt x="2025074" y="483461"/>
                </a:lnTo>
                <a:close/>
              </a:path>
              <a:path w="2238375" h="631825">
                <a:moveTo>
                  <a:pt x="2042922" y="409447"/>
                </a:moveTo>
                <a:lnTo>
                  <a:pt x="2025074" y="483461"/>
                </a:lnTo>
                <a:lnTo>
                  <a:pt x="2062099" y="492378"/>
                </a:lnTo>
                <a:lnTo>
                  <a:pt x="2044191" y="566546"/>
                </a:lnTo>
                <a:lnTo>
                  <a:pt x="2229477" y="566546"/>
                </a:lnTo>
                <a:lnTo>
                  <a:pt x="2042922" y="409447"/>
                </a:lnTo>
                <a:close/>
              </a:path>
              <a:path w="2238375" h="631825">
                <a:moveTo>
                  <a:pt x="17780" y="0"/>
                </a:moveTo>
                <a:lnTo>
                  <a:pt x="0" y="74167"/>
                </a:lnTo>
                <a:lnTo>
                  <a:pt x="2007188" y="557633"/>
                </a:lnTo>
                <a:lnTo>
                  <a:pt x="2025074" y="483461"/>
                </a:lnTo>
                <a:lnTo>
                  <a:pt x="1778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799"/>
            <a:ext cx="12192000" cy="457200"/>
          </a:xfrm>
          <a:custGeom>
            <a:avLst/>
            <a:gdLst/>
            <a:ahLst/>
            <a:cxnLst/>
            <a:rect l="l" t="t" r="r" b="b"/>
            <a:pathLst>
              <a:path w="12192000" h="457200">
                <a:moveTo>
                  <a:pt x="0" y="457199"/>
                </a:moveTo>
                <a:lnTo>
                  <a:pt x="12192000" y="457199"/>
                </a:lnTo>
                <a:lnTo>
                  <a:pt x="12192000" y="0"/>
                </a:lnTo>
                <a:lnTo>
                  <a:pt x="0" y="0"/>
                </a:lnTo>
                <a:lnTo>
                  <a:pt x="0" y="457199"/>
                </a:lnTo>
                <a:close/>
              </a:path>
            </a:pathLst>
          </a:custGeom>
          <a:solidFill>
            <a:srgbClr val="BC57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334505"/>
            <a:ext cx="12192000" cy="66040"/>
          </a:xfrm>
          <a:custGeom>
            <a:avLst/>
            <a:gdLst/>
            <a:ahLst/>
            <a:cxnLst/>
            <a:rect l="l" t="t" r="r" b="b"/>
            <a:pathLst>
              <a:path w="12192000" h="66039">
                <a:moveTo>
                  <a:pt x="0" y="65532"/>
                </a:moveTo>
                <a:lnTo>
                  <a:pt x="12192000" y="65532"/>
                </a:lnTo>
                <a:lnTo>
                  <a:pt x="12192000" y="0"/>
                </a:lnTo>
                <a:lnTo>
                  <a:pt x="0" y="0"/>
                </a:lnTo>
                <a:lnTo>
                  <a:pt x="0" y="65532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93291" y="1738122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097271" y="1778000"/>
            <a:ext cx="18300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0" dirty="0">
                <a:latin typeface="PMingLiU"/>
                <a:cs typeface="PMingLiU"/>
              </a:rPr>
              <a:t>平台介紹</a:t>
            </a:r>
            <a:endParaRPr sz="3600">
              <a:latin typeface="PMingLiU"/>
              <a:cs typeface="PMingLiU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363855" indent="-351790">
              <a:lnSpc>
                <a:spcPct val="100000"/>
              </a:lnSpc>
              <a:spcBef>
                <a:spcPts val="1300"/>
              </a:spcBef>
              <a:buClr>
                <a:srgbClr val="E38312"/>
              </a:buClr>
              <a:buSzPct val="96428"/>
              <a:buFont typeface="Wingdings"/>
              <a:buChar char=""/>
              <a:tabLst>
                <a:tab pos="364490" algn="l"/>
              </a:tabLst>
            </a:pPr>
            <a:r>
              <a:rPr dirty="0">
                <a:latin typeface="Calibri"/>
                <a:cs typeface="Calibri"/>
              </a:rPr>
              <a:t>94</a:t>
            </a:r>
            <a:r>
              <a:rPr dirty="0"/>
              <a:t>學年起辦理讀書會活動，推廣閱讀，</a:t>
            </a:r>
            <a:r>
              <a:rPr spc="-15" dirty="0"/>
              <a:t>提</a:t>
            </a:r>
            <a:r>
              <a:rPr dirty="0"/>
              <a:t>升學習成效</a:t>
            </a:r>
          </a:p>
          <a:p>
            <a:pPr marL="364490" marR="426720" indent="-364490">
              <a:lnSpc>
                <a:spcPct val="100000"/>
              </a:lnSpc>
              <a:spcBef>
                <a:spcPts val="1200"/>
              </a:spcBef>
              <a:buClr>
                <a:srgbClr val="E38312"/>
              </a:buClr>
              <a:buSzPct val="96428"/>
              <a:buFont typeface="Wingdings"/>
              <a:buChar char=""/>
              <a:tabLst>
                <a:tab pos="364490" algn="l"/>
              </a:tabLst>
            </a:pPr>
            <a:r>
              <a:rPr dirty="0">
                <a:latin typeface="Calibri"/>
                <a:cs typeface="Calibri"/>
              </a:rPr>
              <a:t>104-2</a:t>
            </a:r>
            <a:r>
              <a:rPr dirty="0"/>
              <a:t>學期以</a:t>
            </a:r>
            <a:r>
              <a:rPr dirty="0">
                <a:latin typeface="Calibri"/>
                <a:cs typeface="Calibri"/>
              </a:rPr>
              <a:t>moodl</a:t>
            </a:r>
            <a:r>
              <a:rPr spc="-10" dirty="0">
                <a:latin typeface="Calibri"/>
                <a:cs typeface="Calibri"/>
              </a:rPr>
              <a:t>e</a:t>
            </a:r>
            <a:r>
              <a:rPr dirty="0"/>
              <a:t>系統建置「讀書會</a:t>
            </a:r>
            <a:r>
              <a:rPr spc="-5" dirty="0">
                <a:latin typeface="Calibri"/>
                <a:cs typeface="Calibri"/>
              </a:rPr>
              <a:t>/</a:t>
            </a:r>
            <a:r>
              <a:rPr dirty="0"/>
              <a:t>學習社群平 </a:t>
            </a:r>
            <a:r>
              <a:rPr spc="-5" dirty="0"/>
              <a:t>台」</a:t>
            </a:r>
            <a:r>
              <a:rPr dirty="0"/>
              <a:t>，</a:t>
            </a:r>
            <a:r>
              <a:rPr spc="-105" dirty="0"/>
              <a:t> </a:t>
            </a:r>
            <a:r>
              <a:rPr spc="-5" dirty="0"/>
              <a:t>提升活動效率與服</a:t>
            </a:r>
            <a:r>
              <a:rPr dirty="0"/>
              <a:t>務</a:t>
            </a:r>
            <a:r>
              <a:rPr spc="-5" dirty="0"/>
              <a:t>品質</a:t>
            </a:r>
          </a:p>
          <a:p>
            <a:pPr marL="363855" indent="-351790">
              <a:lnSpc>
                <a:spcPct val="100000"/>
              </a:lnSpc>
              <a:spcBef>
                <a:spcPts val="1200"/>
              </a:spcBef>
              <a:buClr>
                <a:srgbClr val="E38312"/>
              </a:buClr>
              <a:buSzPct val="96428"/>
              <a:buFont typeface="Wingdings"/>
              <a:buChar char=""/>
              <a:tabLst>
                <a:tab pos="364490" algn="l"/>
              </a:tabLst>
            </a:pPr>
            <a:r>
              <a:rPr dirty="0"/>
              <a:t>指導老師可利用平台</a:t>
            </a:r>
          </a:p>
          <a:p>
            <a:pPr marL="697865" lvl="1" indent="-302260">
              <a:lnSpc>
                <a:spcPct val="100000"/>
              </a:lnSpc>
              <a:spcBef>
                <a:spcPts val="1230"/>
              </a:spcBef>
              <a:buClr>
                <a:srgbClr val="E38312"/>
              </a:buClr>
              <a:buSzPct val="95833"/>
              <a:buFont typeface="Wingdings"/>
              <a:buChar char=""/>
              <a:tabLst>
                <a:tab pos="698500" algn="l"/>
              </a:tabLst>
            </a:pPr>
            <a:r>
              <a:rPr sz="2400" dirty="0">
                <a:solidFill>
                  <a:srgbClr val="404040"/>
                </a:solidFill>
                <a:latin typeface="PMingLiU"/>
                <a:cs typeface="PMingLiU"/>
              </a:rPr>
              <a:t>建立讀書會</a:t>
            </a:r>
            <a:endParaRPr sz="2400">
              <a:latin typeface="PMingLiU"/>
              <a:cs typeface="PMingLiU"/>
            </a:endParaRPr>
          </a:p>
          <a:p>
            <a:pPr marL="697865" lvl="1" indent="-302260">
              <a:lnSpc>
                <a:spcPct val="100000"/>
              </a:lnSpc>
              <a:spcBef>
                <a:spcPts val="1200"/>
              </a:spcBef>
              <a:buClr>
                <a:srgbClr val="E38312"/>
              </a:buClr>
              <a:buSzPct val="95833"/>
              <a:buFont typeface="Wingdings"/>
              <a:buChar char=""/>
              <a:tabLst>
                <a:tab pos="698500" algn="l"/>
              </a:tabLst>
            </a:pPr>
            <a:r>
              <a:rPr sz="2400" dirty="0">
                <a:solidFill>
                  <a:srgbClr val="404040"/>
                </a:solidFill>
                <a:latin typeface="PMingLiU"/>
                <a:cs typeface="PMingLiU"/>
              </a:rPr>
              <a:t>彙整學生上傳的閱讀心得</a:t>
            </a:r>
            <a:endParaRPr sz="2400">
              <a:latin typeface="PMingLiU"/>
              <a:cs typeface="PMingLiU"/>
            </a:endParaRPr>
          </a:p>
          <a:p>
            <a:pPr marL="697865" lvl="1" indent="-302260">
              <a:lnSpc>
                <a:spcPct val="100000"/>
              </a:lnSpc>
              <a:spcBef>
                <a:spcPts val="1200"/>
              </a:spcBef>
              <a:buClr>
                <a:srgbClr val="E38312"/>
              </a:buClr>
              <a:buSzPct val="95833"/>
              <a:buFont typeface="Wingdings"/>
              <a:buChar char=""/>
              <a:tabLst>
                <a:tab pos="698500" algn="l"/>
              </a:tabLst>
            </a:pPr>
            <a:r>
              <a:rPr sz="2400" dirty="0">
                <a:solidFill>
                  <a:srgbClr val="404040"/>
                </a:solidFill>
                <a:latin typeface="PMingLiU"/>
                <a:cs typeface="PMingLiU"/>
              </a:rPr>
              <a:t>進行專題與主題討論，增進師生及同儕之間互動交流</a:t>
            </a:r>
            <a:endParaRPr sz="2400">
              <a:latin typeface="PMingLiU"/>
              <a:cs typeface="PMingLiU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48511" y="538733"/>
            <a:ext cx="10363200" cy="9509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9862" y="632459"/>
            <a:ext cx="10330815" cy="830580"/>
          </a:xfrm>
          <a:custGeom>
            <a:avLst/>
            <a:gdLst/>
            <a:ahLst/>
            <a:cxnLst/>
            <a:rect l="l" t="t" r="r" b="b"/>
            <a:pathLst>
              <a:path w="10330815" h="830580">
                <a:moveTo>
                  <a:pt x="0" y="830580"/>
                </a:moveTo>
                <a:lnTo>
                  <a:pt x="10330434" y="830580"/>
                </a:lnTo>
                <a:lnTo>
                  <a:pt x="10330434" y="0"/>
                </a:lnTo>
                <a:lnTo>
                  <a:pt x="0" y="0"/>
                </a:lnTo>
                <a:lnTo>
                  <a:pt x="0" y="83058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98348" y="647700"/>
            <a:ext cx="5500370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PMingLiU"/>
                <a:cs typeface="PMingLiU"/>
              </a:rPr>
              <a:t>方法</a:t>
            </a:r>
            <a:r>
              <a:rPr sz="2400" dirty="0">
                <a:latin typeface="Calibri"/>
                <a:cs typeface="Calibri"/>
              </a:rPr>
              <a:t>2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PMingLiU"/>
                <a:cs typeface="PMingLiU"/>
              </a:rPr>
              <a:t>點</a:t>
            </a:r>
            <a:r>
              <a:rPr sz="2400" dirty="0">
                <a:latin typeface="PMingLiU"/>
                <a:cs typeface="PMingLiU"/>
              </a:rPr>
              <a:t>選</a:t>
            </a:r>
            <a:r>
              <a:rPr sz="2400" spc="-5" dirty="0">
                <a:solidFill>
                  <a:srgbClr val="FF0000"/>
                </a:solidFill>
                <a:latin typeface="PMingLiU"/>
                <a:cs typeface="PMingLiU"/>
              </a:rPr>
              <a:t>下載作業的壓縮檔</a:t>
            </a:r>
            <a:r>
              <a:rPr sz="2400" spc="-5" dirty="0">
                <a:latin typeface="Wingdings"/>
                <a:cs typeface="Wingdings"/>
              </a:rPr>
              <a:t></a:t>
            </a:r>
            <a:r>
              <a:rPr sz="2400" spc="-5" dirty="0">
                <a:latin typeface="PMingLiU"/>
                <a:cs typeface="PMingLiU"/>
              </a:rPr>
              <a:t>點右鍵</a:t>
            </a:r>
            <a:r>
              <a:rPr sz="2400" dirty="0">
                <a:latin typeface="Wingdings"/>
                <a:cs typeface="Wingdings"/>
              </a:rPr>
              <a:t></a:t>
            </a:r>
            <a:r>
              <a:rPr sz="2400" spc="-5" dirty="0">
                <a:latin typeface="PMingLiU"/>
                <a:cs typeface="PMingLiU"/>
              </a:rPr>
              <a:t>解壓縮</a:t>
            </a:r>
            <a:endParaRPr sz="2400">
              <a:latin typeface="PMingLiU"/>
              <a:cs typeface="PMingLiU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622042" y="1791461"/>
            <a:ext cx="6871716" cy="4690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86655" y="2729483"/>
            <a:ext cx="2197100" cy="230504"/>
          </a:xfrm>
          <a:custGeom>
            <a:avLst/>
            <a:gdLst/>
            <a:ahLst/>
            <a:cxnLst/>
            <a:rect l="l" t="t" r="r" b="b"/>
            <a:pathLst>
              <a:path w="2197100" h="230505">
                <a:moveTo>
                  <a:pt x="0" y="230124"/>
                </a:moveTo>
                <a:lnTo>
                  <a:pt x="2196846" y="230124"/>
                </a:lnTo>
                <a:lnTo>
                  <a:pt x="2196846" y="0"/>
                </a:lnTo>
                <a:lnTo>
                  <a:pt x="0" y="0"/>
                </a:lnTo>
                <a:lnTo>
                  <a:pt x="0" y="230124"/>
                </a:lnTo>
                <a:close/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26842" y="3493008"/>
            <a:ext cx="3150870" cy="191770"/>
          </a:xfrm>
          <a:custGeom>
            <a:avLst/>
            <a:gdLst/>
            <a:ahLst/>
            <a:cxnLst/>
            <a:rect l="l" t="t" r="r" b="b"/>
            <a:pathLst>
              <a:path w="3150870" h="191770">
                <a:moveTo>
                  <a:pt x="0" y="191261"/>
                </a:moveTo>
                <a:lnTo>
                  <a:pt x="3150870" y="191261"/>
                </a:lnTo>
                <a:lnTo>
                  <a:pt x="3150870" y="0"/>
                </a:lnTo>
                <a:lnTo>
                  <a:pt x="0" y="0"/>
                </a:lnTo>
                <a:lnTo>
                  <a:pt x="0" y="191261"/>
                </a:lnTo>
                <a:close/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問題反應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5190" y="1664251"/>
            <a:ext cx="4768850" cy="1494192"/>
          </a:xfrm>
          <a:prstGeom prst="rect">
            <a:avLst/>
          </a:prstGeom>
        </p:spPr>
        <p:txBody>
          <a:bodyPr vert="horz" wrap="square" lIns="0" tIns="1543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15"/>
              </a:spcBef>
            </a:pPr>
            <a:r>
              <a:rPr sz="2400" spc="-5" dirty="0" err="1">
                <a:solidFill>
                  <a:srgbClr val="404040"/>
                </a:solidFill>
                <a:latin typeface="Microsoft JhengHei"/>
                <a:cs typeface="Microsoft JhengHei"/>
              </a:rPr>
              <a:t>圖書館數位資</a:t>
            </a:r>
            <a:r>
              <a:rPr sz="2400" dirty="0" err="1">
                <a:solidFill>
                  <a:srgbClr val="404040"/>
                </a:solidFill>
                <a:latin typeface="Microsoft JhengHei"/>
                <a:cs typeface="Microsoft JhengHei"/>
              </a:rPr>
              <a:t>訊組</a:t>
            </a:r>
            <a:r>
              <a:rPr sz="2400" spc="-10" dirty="0">
                <a:solidFill>
                  <a:srgbClr val="404040"/>
                </a:solidFill>
                <a:latin typeface="Microsoft JhengHei"/>
                <a:cs typeface="Microsoft JhengHei"/>
              </a:rPr>
              <a:t> </a:t>
            </a:r>
            <a:r>
              <a:rPr lang="zh-TW" altLang="en-US" sz="2400" spc="-5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吳培寧</a:t>
            </a:r>
            <a:endParaRPr sz="2400" dirty="0"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  <a:p>
            <a:pPr marL="12700" marR="5080">
              <a:lnSpc>
                <a:spcPct val="138700"/>
              </a:lnSpc>
            </a:pPr>
            <a:r>
              <a:rPr sz="2400" spc="-5" dirty="0">
                <a:solidFill>
                  <a:srgbClr val="404040"/>
                </a:solidFill>
                <a:latin typeface="Microsoft JhengHei"/>
                <a:cs typeface="Microsoft JhengHei"/>
              </a:rPr>
              <a:t>EMAIL </a:t>
            </a:r>
            <a:r>
              <a:rPr lang="zh-TW" altLang="en-US" sz="2400" spc="-5" dirty="0">
                <a:solidFill>
                  <a:srgbClr val="404040"/>
                </a:solidFill>
                <a:latin typeface="Microsoft JhengHei"/>
                <a:cs typeface="Microsoft JhengHei"/>
              </a:rPr>
              <a:t>：</a:t>
            </a:r>
            <a:r>
              <a:rPr lang="en-US" altLang="zh-TW" sz="2400" spc="-5" dirty="0">
                <a:solidFill>
                  <a:srgbClr val="404040"/>
                </a:solidFill>
                <a:latin typeface="Microsoft JhengHei"/>
                <a:cs typeface="Microsoft JhengHei"/>
              </a:rPr>
              <a:t>eva788137@asia.edu.tw</a:t>
            </a:r>
          </a:p>
          <a:p>
            <a:pPr marL="12700" marR="5080">
              <a:lnSpc>
                <a:spcPct val="138700"/>
              </a:lnSpc>
            </a:pPr>
            <a:r>
              <a:rPr sz="2400" dirty="0" err="1">
                <a:solidFill>
                  <a:srgbClr val="404040"/>
                </a:solidFill>
                <a:latin typeface="Microsoft JhengHei"/>
                <a:cs typeface="Microsoft JhengHei"/>
              </a:rPr>
              <a:t>校內分機</a:t>
            </a:r>
            <a:r>
              <a:rPr sz="2400" spc="-5" dirty="0">
                <a:solidFill>
                  <a:srgbClr val="404040"/>
                </a:solidFill>
                <a:latin typeface="Microsoft JhengHei"/>
                <a:cs typeface="Microsoft JhengHei"/>
              </a:rPr>
              <a:t> </a:t>
            </a:r>
            <a:r>
              <a:rPr sz="2400" dirty="0">
                <a:solidFill>
                  <a:srgbClr val="404040"/>
                </a:solidFill>
                <a:latin typeface="Microsoft JhengHei"/>
                <a:cs typeface="Microsoft JhengHei"/>
              </a:rPr>
              <a:t>:</a:t>
            </a:r>
            <a:r>
              <a:rPr sz="2400" spc="-10" dirty="0">
                <a:solidFill>
                  <a:srgbClr val="404040"/>
                </a:solidFill>
                <a:latin typeface="Microsoft JhengHei"/>
                <a:cs typeface="Microsoft JhengHei"/>
              </a:rPr>
              <a:t> </a:t>
            </a:r>
            <a:r>
              <a:rPr sz="2400" dirty="0">
                <a:solidFill>
                  <a:srgbClr val="404040"/>
                </a:solidFill>
                <a:latin typeface="Microsoft JhengHei"/>
                <a:cs typeface="Microsoft JhengHei"/>
              </a:rPr>
              <a:t>3418</a:t>
            </a:r>
            <a:endParaRPr sz="2400" dirty="0">
              <a:latin typeface="Microsoft JhengHei"/>
              <a:cs typeface="Microsoft JhengHe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162925" y="3997071"/>
            <a:ext cx="3057525" cy="21907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70050" y="1870329"/>
            <a:ext cx="8624316" cy="44927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70050" y="1870329"/>
            <a:ext cx="8624570" cy="4493260"/>
          </a:xfrm>
          <a:custGeom>
            <a:avLst/>
            <a:gdLst/>
            <a:ahLst/>
            <a:cxnLst/>
            <a:rect l="l" t="t" r="r" b="b"/>
            <a:pathLst>
              <a:path w="8624570" h="4493260">
                <a:moveTo>
                  <a:pt x="0" y="4492752"/>
                </a:moveTo>
                <a:lnTo>
                  <a:pt x="8624316" y="4492752"/>
                </a:lnTo>
                <a:lnTo>
                  <a:pt x="8624316" y="0"/>
                </a:lnTo>
                <a:lnTo>
                  <a:pt x="0" y="0"/>
                </a:lnTo>
                <a:lnTo>
                  <a:pt x="0" y="4492752"/>
                </a:lnTo>
                <a:close/>
              </a:path>
            </a:pathLst>
          </a:custGeom>
          <a:ln w="9906">
            <a:solidFill>
              <a:srgbClr val="CCDD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53717" y="2695194"/>
            <a:ext cx="1187450" cy="549910"/>
          </a:xfrm>
          <a:custGeom>
            <a:avLst/>
            <a:gdLst/>
            <a:ahLst/>
            <a:cxnLst/>
            <a:rect l="l" t="t" r="r" b="b"/>
            <a:pathLst>
              <a:path w="1187450" h="549910">
                <a:moveTo>
                  <a:pt x="0" y="549655"/>
                </a:moveTo>
                <a:lnTo>
                  <a:pt x="1186942" y="549655"/>
                </a:lnTo>
                <a:lnTo>
                  <a:pt x="1186942" y="0"/>
                </a:lnTo>
                <a:lnTo>
                  <a:pt x="0" y="0"/>
                </a:lnTo>
                <a:lnTo>
                  <a:pt x="0" y="549655"/>
                </a:lnTo>
                <a:close/>
              </a:path>
            </a:pathLst>
          </a:custGeom>
          <a:solidFill>
            <a:srgbClr val="292F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47894" y="5254752"/>
            <a:ext cx="1340485" cy="702945"/>
          </a:xfrm>
          <a:custGeom>
            <a:avLst/>
            <a:gdLst/>
            <a:ahLst/>
            <a:cxnLst/>
            <a:rect l="l" t="t" r="r" b="b"/>
            <a:pathLst>
              <a:path w="1340484" h="702945">
                <a:moveTo>
                  <a:pt x="0" y="702322"/>
                </a:moveTo>
                <a:lnTo>
                  <a:pt x="1340103" y="702322"/>
                </a:lnTo>
                <a:lnTo>
                  <a:pt x="1340103" y="0"/>
                </a:lnTo>
                <a:lnTo>
                  <a:pt x="0" y="0"/>
                </a:lnTo>
                <a:lnTo>
                  <a:pt x="0" y="702322"/>
                </a:lnTo>
                <a:close/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5397" y="506429"/>
            <a:ext cx="654751" cy="266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69669" y="1114044"/>
            <a:ext cx="5462905" cy="462280"/>
          </a:xfrm>
          <a:prstGeom prst="rect">
            <a:avLst/>
          </a:prstGeom>
          <a:solidFill>
            <a:srgbClr val="FFFF00"/>
          </a:solidFill>
          <a:ln w="28955">
            <a:solidFill>
              <a:srgbClr val="FF0000"/>
            </a:solidFill>
          </a:ln>
        </p:spPr>
        <p:txBody>
          <a:bodyPr vert="horz" wrap="square" lIns="0" tIns="2794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20"/>
              </a:spcBef>
            </a:pPr>
            <a:r>
              <a:rPr sz="2400" spc="-5" dirty="0">
                <a:latin typeface="PMingLiU"/>
                <a:cs typeface="PMingLiU"/>
              </a:rPr>
              <a:t>登入路</a:t>
            </a:r>
            <a:r>
              <a:rPr sz="2400" dirty="0">
                <a:latin typeface="PMingLiU"/>
                <a:cs typeface="PMingLiU"/>
              </a:rPr>
              <a:t>徑</a:t>
            </a:r>
            <a:r>
              <a:rPr sz="2400" dirty="0">
                <a:latin typeface="Calibri"/>
                <a:cs typeface="Calibri"/>
              </a:rPr>
              <a:t>: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PMingLiU"/>
                <a:cs typeface="PMingLiU"/>
              </a:rPr>
              <a:t>校園入口</a:t>
            </a:r>
            <a:r>
              <a:rPr sz="2400" spc="-5" dirty="0">
                <a:latin typeface="Calibri"/>
                <a:cs typeface="Calibri"/>
              </a:rPr>
              <a:t>→</a:t>
            </a:r>
            <a:r>
              <a:rPr sz="2400" spc="-5" dirty="0">
                <a:latin typeface="PMingLiU"/>
                <a:cs typeface="PMingLiU"/>
              </a:rPr>
              <a:t>讀書會社群平台</a:t>
            </a:r>
            <a:endParaRPr sz="2400">
              <a:latin typeface="PMingLiU"/>
              <a:cs typeface="PMingLiU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91614" y="1870329"/>
            <a:ext cx="1045844" cy="988694"/>
          </a:xfrm>
          <a:custGeom>
            <a:avLst/>
            <a:gdLst/>
            <a:ahLst/>
            <a:cxnLst/>
            <a:rect l="l" t="t" r="r" b="b"/>
            <a:pathLst>
              <a:path w="1045844" h="988694">
                <a:moveTo>
                  <a:pt x="522732" y="0"/>
                </a:moveTo>
                <a:lnTo>
                  <a:pt x="472393" y="2262"/>
                </a:lnTo>
                <a:lnTo>
                  <a:pt x="423407" y="8910"/>
                </a:lnTo>
                <a:lnTo>
                  <a:pt x="375994" y="19737"/>
                </a:lnTo>
                <a:lnTo>
                  <a:pt x="330372" y="34536"/>
                </a:lnTo>
                <a:lnTo>
                  <a:pt x="286760" y="53099"/>
                </a:lnTo>
                <a:lnTo>
                  <a:pt x="245377" y="75221"/>
                </a:lnTo>
                <a:lnTo>
                  <a:pt x="206444" y="100694"/>
                </a:lnTo>
                <a:lnTo>
                  <a:pt x="170178" y="129310"/>
                </a:lnTo>
                <a:lnTo>
                  <a:pt x="136799" y="160862"/>
                </a:lnTo>
                <a:lnTo>
                  <a:pt x="106526" y="195145"/>
                </a:lnTo>
                <a:lnTo>
                  <a:pt x="79579" y="231950"/>
                </a:lnTo>
                <a:lnTo>
                  <a:pt x="56176" y="271070"/>
                </a:lnTo>
                <a:lnTo>
                  <a:pt x="36537" y="312299"/>
                </a:lnTo>
                <a:lnTo>
                  <a:pt x="20881" y="355429"/>
                </a:lnTo>
                <a:lnTo>
                  <a:pt x="9426" y="400253"/>
                </a:lnTo>
                <a:lnTo>
                  <a:pt x="2393" y="446565"/>
                </a:lnTo>
                <a:lnTo>
                  <a:pt x="0" y="494157"/>
                </a:lnTo>
                <a:lnTo>
                  <a:pt x="2393" y="541748"/>
                </a:lnTo>
                <a:lnTo>
                  <a:pt x="9426" y="588060"/>
                </a:lnTo>
                <a:lnTo>
                  <a:pt x="20881" y="632884"/>
                </a:lnTo>
                <a:lnTo>
                  <a:pt x="36537" y="676014"/>
                </a:lnTo>
                <a:lnTo>
                  <a:pt x="56176" y="717243"/>
                </a:lnTo>
                <a:lnTo>
                  <a:pt x="79579" y="756363"/>
                </a:lnTo>
                <a:lnTo>
                  <a:pt x="106526" y="793168"/>
                </a:lnTo>
                <a:lnTo>
                  <a:pt x="136799" y="827451"/>
                </a:lnTo>
                <a:lnTo>
                  <a:pt x="170178" y="859003"/>
                </a:lnTo>
                <a:lnTo>
                  <a:pt x="206444" y="887619"/>
                </a:lnTo>
                <a:lnTo>
                  <a:pt x="245377" y="913092"/>
                </a:lnTo>
                <a:lnTo>
                  <a:pt x="286760" y="935214"/>
                </a:lnTo>
                <a:lnTo>
                  <a:pt x="330372" y="953777"/>
                </a:lnTo>
                <a:lnTo>
                  <a:pt x="375994" y="968576"/>
                </a:lnTo>
                <a:lnTo>
                  <a:pt x="423407" y="979403"/>
                </a:lnTo>
                <a:lnTo>
                  <a:pt x="472393" y="986051"/>
                </a:lnTo>
                <a:lnTo>
                  <a:pt x="522732" y="988313"/>
                </a:lnTo>
                <a:lnTo>
                  <a:pt x="573070" y="986051"/>
                </a:lnTo>
                <a:lnTo>
                  <a:pt x="622056" y="979403"/>
                </a:lnTo>
                <a:lnTo>
                  <a:pt x="669469" y="968576"/>
                </a:lnTo>
                <a:lnTo>
                  <a:pt x="715091" y="953777"/>
                </a:lnTo>
                <a:lnTo>
                  <a:pt x="758703" y="935214"/>
                </a:lnTo>
                <a:lnTo>
                  <a:pt x="800086" y="913092"/>
                </a:lnTo>
                <a:lnTo>
                  <a:pt x="839019" y="887619"/>
                </a:lnTo>
                <a:lnTo>
                  <a:pt x="875285" y="859003"/>
                </a:lnTo>
                <a:lnTo>
                  <a:pt x="908664" y="827451"/>
                </a:lnTo>
                <a:lnTo>
                  <a:pt x="938937" y="793168"/>
                </a:lnTo>
                <a:lnTo>
                  <a:pt x="965884" y="756363"/>
                </a:lnTo>
                <a:lnTo>
                  <a:pt x="989287" y="717243"/>
                </a:lnTo>
                <a:lnTo>
                  <a:pt x="1008926" y="676014"/>
                </a:lnTo>
                <a:lnTo>
                  <a:pt x="1024582" y="632884"/>
                </a:lnTo>
                <a:lnTo>
                  <a:pt x="1036037" y="588060"/>
                </a:lnTo>
                <a:lnTo>
                  <a:pt x="1043070" y="541748"/>
                </a:lnTo>
                <a:lnTo>
                  <a:pt x="1045464" y="494157"/>
                </a:lnTo>
                <a:lnTo>
                  <a:pt x="1043070" y="446565"/>
                </a:lnTo>
                <a:lnTo>
                  <a:pt x="1036037" y="400253"/>
                </a:lnTo>
                <a:lnTo>
                  <a:pt x="1024582" y="355429"/>
                </a:lnTo>
                <a:lnTo>
                  <a:pt x="1008926" y="312299"/>
                </a:lnTo>
                <a:lnTo>
                  <a:pt x="989287" y="271070"/>
                </a:lnTo>
                <a:lnTo>
                  <a:pt x="965884" y="231950"/>
                </a:lnTo>
                <a:lnTo>
                  <a:pt x="938937" y="195145"/>
                </a:lnTo>
                <a:lnTo>
                  <a:pt x="908664" y="160862"/>
                </a:lnTo>
                <a:lnTo>
                  <a:pt x="875285" y="129310"/>
                </a:lnTo>
                <a:lnTo>
                  <a:pt x="839019" y="100694"/>
                </a:lnTo>
                <a:lnTo>
                  <a:pt x="800086" y="75221"/>
                </a:lnTo>
                <a:lnTo>
                  <a:pt x="758703" y="53099"/>
                </a:lnTo>
                <a:lnTo>
                  <a:pt x="715091" y="34536"/>
                </a:lnTo>
                <a:lnTo>
                  <a:pt x="669469" y="19737"/>
                </a:lnTo>
                <a:lnTo>
                  <a:pt x="622056" y="8910"/>
                </a:lnTo>
                <a:lnTo>
                  <a:pt x="573070" y="2262"/>
                </a:lnTo>
                <a:lnTo>
                  <a:pt x="522732" y="0"/>
                </a:lnTo>
                <a:close/>
              </a:path>
            </a:pathLst>
          </a:custGeom>
          <a:solidFill>
            <a:srgbClr val="F3B5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92477" y="2165223"/>
            <a:ext cx="443865" cy="103505"/>
          </a:xfrm>
          <a:custGeom>
            <a:avLst/>
            <a:gdLst/>
            <a:ahLst/>
            <a:cxnLst/>
            <a:rect l="l" t="t" r="r" b="b"/>
            <a:pathLst>
              <a:path w="443864" h="103505">
                <a:moveTo>
                  <a:pt x="54356" y="0"/>
                </a:moveTo>
                <a:lnTo>
                  <a:pt x="33218" y="4036"/>
                </a:lnTo>
                <a:lnTo>
                  <a:pt x="15938" y="15049"/>
                </a:lnTo>
                <a:lnTo>
                  <a:pt x="4278" y="31396"/>
                </a:lnTo>
                <a:lnTo>
                  <a:pt x="0" y="51435"/>
                </a:lnTo>
                <a:lnTo>
                  <a:pt x="4278" y="71493"/>
                </a:lnTo>
                <a:lnTo>
                  <a:pt x="15938" y="87884"/>
                </a:lnTo>
                <a:lnTo>
                  <a:pt x="33218" y="98940"/>
                </a:lnTo>
                <a:lnTo>
                  <a:pt x="54356" y="102997"/>
                </a:lnTo>
                <a:lnTo>
                  <a:pt x="75566" y="98940"/>
                </a:lnTo>
                <a:lnTo>
                  <a:pt x="92884" y="87884"/>
                </a:lnTo>
                <a:lnTo>
                  <a:pt x="104558" y="71493"/>
                </a:lnTo>
                <a:lnTo>
                  <a:pt x="108839" y="51435"/>
                </a:lnTo>
                <a:lnTo>
                  <a:pt x="104558" y="31396"/>
                </a:lnTo>
                <a:lnTo>
                  <a:pt x="92884" y="15049"/>
                </a:lnTo>
                <a:lnTo>
                  <a:pt x="75566" y="4036"/>
                </a:lnTo>
                <a:lnTo>
                  <a:pt x="54356" y="0"/>
                </a:lnTo>
                <a:close/>
              </a:path>
              <a:path w="443864" h="103505">
                <a:moveTo>
                  <a:pt x="389382" y="0"/>
                </a:moveTo>
                <a:lnTo>
                  <a:pt x="368171" y="4036"/>
                </a:lnTo>
                <a:lnTo>
                  <a:pt x="350853" y="15049"/>
                </a:lnTo>
                <a:lnTo>
                  <a:pt x="339179" y="31396"/>
                </a:lnTo>
                <a:lnTo>
                  <a:pt x="334899" y="51435"/>
                </a:lnTo>
                <a:lnTo>
                  <a:pt x="339179" y="71493"/>
                </a:lnTo>
                <a:lnTo>
                  <a:pt x="350853" y="87884"/>
                </a:lnTo>
                <a:lnTo>
                  <a:pt x="368171" y="98940"/>
                </a:lnTo>
                <a:lnTo>
                  <a:pt x="389382" y="102997"/>
                </a:lnTo>
                <a:lnTo>
                  <a:pt x="410519" y="98940"/>
                </a:lnTo>
                <a:lnTo>
                  <a:pt x="427799" y="87884"/>
                </a:lnTo>
                <a:lnTo>
                  <a:pt x="439459" y="71493"/>
                </a:lnTo>
                <a:lnTo>
                  <a:pt x="443738" y="51435"/>
                </a:lnTo>
                <a:lnTo>
                  <a:pt x="439459" y="31396"/>
                </a:lnTo>
                <a:lnTo>
                  <a:pt x="427799" y="15049"/>
                </a:lnTo>
                <a:lnTo>
                  <a:pt x="410519" y="4036"/>
                </a:lnTo>
                <a:lnTo>
                  <a:pt x="389382" y="0"/>
                </a:lnTo>
                <a:close/>
              </a:path>
            </a:pathLst>
          </a:custGeom>
          <a:solidFill>
            <a:srgbClr val="C39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84476" y="2157222"/>
            <a:ext cx="124841" cy="118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19376" y="2157222"/>
            <a:ext cx="124841" cy="118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31010" y="2580004"/>
            <a:ext cx="566420" cy="91440"/>
          </a:xfrm>
          <a:custGeom>
            <a:avLst/>
            <a:gdLst/>
            <a:ahLst/>
            <a:cxnLst/>
            <a:rect l="l" t="t" r="r" b="b"/>
            <a:pathLst>
              <a:path w="566419" h="91439">
                <a:moveTo>
                  <a:pt x="0" y="0"/>
                </a:moveTo>
                <a:lnTo>
                  <a:pt x="43578" y="26106"/>
                </a:lnTo>
                <a:lnTo>
                  <a:pt x="87151" y="47861"/>
                </a:lnTo>
                <a:lnTo>
                  <a:pt x="130719" y="65265"/>
                </a:lnTo>
                <a:lnTo>
                  <a:pt x="174282" y="78319"/>
                </a:lnTo>
                <a:lnTo>
                  <a:pt x="217839" y="87021"/>
                </a:lnTo>
                <a:lnTo>
                  <a:pt x="261389" y="91372"/>
                </a:lnTo>
                <a:lnTo>
                  <a:pt x="304933" y="91372"/>
                </a:lnTo>
                <a:lnTo>
                  <a:pt x="348470" y="87021"/>
                </a:lnTo>
                <a:lnTo>
                  <a:pt x="392000" y="78319"/>
                </a:lnTo>
                <a:lnTo>
                  <a:pt x="435522" y="65265"/>
                </a:lnTo>
                <a:lnTo>
                  <a:pt x="479036" y="47861"/>
                </a:lnTo>
                <a:lnTo>
                  <a:pt x="522541" y="26106"/>
                </a:lnTo>
                <a:lnTo>
                  <a:pt x="566038" y="0"/>
                </a:lnTo>
              </a:path>
            </a:pathLst>
          </a:custGeom>
          <a:ln w="16002">
            <a:solidFill>
              <a:srgbClr val="A75F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91614" y="1870329"/>
            <a:ext cx="1045844" cy="988694"/>
          </a:xfrm>
          <a:custGeom>
            <a:avLst/>
            <a:gdLst/>
            <a:ahLst/>
            <a:cxnLst/>
            <a:rect l="l" t="t" r="r" b="b"/>
            <a:pathLst>
              <a:path w="1045844" h="988694">
                <a:moveTo>
                  <a:pt x="0" y="494157"/>
                </a:moveTo>
                <a:lnTo>
                  <a:pt x="2393" y="446565"/>
                </a:lnTo>
                <a:lnTo>
                  <a:pt x="9426" y="400253"/>
                </a:lnTo>
                <a:lnTo>
                  <a:pt x="20881" y="355429"/>
                </a:lnTo>
                <a:lnTo>
                  <a:pt x="36537" y="312299"/>
                </a:lnTo>
                <a:lnTo>
                  <a:pt x="56176" y="271070"/>
                </a:lnTo>
                <a:lnTo>
                  <a:pt x="79579" y="231950"/>
                </a:lnTo>
                <a:lnTo>
                  <a:pt x="106526" y="195145"/>
                </a:lnTo>
                <a:lnTo>
                  <a:pt x="136799" y="160862"/>
                </a:lnTo>
                <a:lnTo>
                  <a:pt x="170178" y="129310"/>
                </a:lnTo>
                <a:lnTo>
                  <a:pt x="206444" y="100694"/>
                </a:lnTo>
                <a:lnTo>
                  <a:pt x="245377" y="75221"/>
                </a:lnTo>
                <a:lnTo>
                  <a:pt x="286760" y="53099"/>
                </a:lnTo>
                <a:lnTo>
                  <a:pt x="330372" y="34536"/>
                </a:lnTo>
                <a:lnTo>
                  <a:pt x="375994" y="19737"/>
                </a:lnTo>
                <a:lnTo>
                  <a:pt x="423407" y="8910"/>
                </a:lnTo>
                <a:lnTo>
                  <a:pt x="472393" y="2262"/>
                </a:lnTo>
                <a:lnTo>
                  <a:pt x="522732" y="0"/>
                </a:lnTo>
                <a:lnTo>
                  <a:pt x="573070" y="2262"/>
                </a:lnTo>
                <a:lnTo>
                  <a:pt x="622056" y="8910"/>
                </a:lnTo>
                <a:lnTo>
                  <a:pt x="669469" y="19737"/>
                </a:lnTo>
                <a:lnTo>
                  <a:pt x="715091" y="34536"/>
                </a:lnTo>
                <a:lnTo>
                  <a:pt x="758703" y="53099"/>
                </a:lnTo>
                <a:lnTo>
                  <a:pt x="800086" y="75221"/>
                </a:lnTo>
                <a:lnTo>
                  <a:pt x="839019" y="100694"/>
                </a:lnTo>
                <a:lnTo>
                  <a:pt x="875285" y="129310"/>
                </a:lnTo>
                <a:lnTo>
                  <a:pt x="908664" y="160862"/>
                </a:lnTo>
                <a:lnTo>
                  <a:pt x="938937" y="195145"/>
                </a:lnTo>
                <a:lnTo>
                  <a:pt x="965884" y="231950"/>
                </a:lnTo>
                <a:lnTo>
                  <a:pt x="989287" y="271070"/>
                </a:lnTo>
                <a:lnTo>
                  <a:pt x="1008926" y="312299"/>
                </a:lnTo>
                <a:lnTo>
                  <a:pt x="1024582" y="355429"/>
                </a:lnTo>
                <a:lnTo>
                  <a:pt x="1036037" y="400253"/>
                </a:lnTo>
                <a:lnTo>
                  <a:pt x="1043070" y="446565"/>
                </a:lnTo>
                <a:lnTo>
                  <a:pt x="1045464" y="494157"/>
                </a:lnTo>
                <a:lnTo>
                  <a:pt x="1043070" y="541748"/>
                </a:lnTo>
                <a:lnTo>
                  <a:pt x="1036037" y="588060"/>
                </a:lnTo>
                <a:lnTo>
                  <a:pt x="1024582" y="632884"/>
                </a:lnTo>
                <a:lnTo>
                  <a:pt x="1008926" y="676014"/>
                </a:lnTo>
                <a:lnTo>
                  <a:pt x="989287" y="717243"/>
                </a:lnTo>
                <a:lnTo>
                  <a:pt x="965884" y="756363"/>
                </a:lnTo>
                <a:lnTo>
                  <a:pt x="938937" y="793168"/>
                </a:lnTo>
                <a:lnTo>
                  <a:pt x="908664" y="827451"/>
                </a:lnTo>
                <a:lnTo>
                  <a:pt x="875285" y="859003"/>
                </a:lnTo>
                <a:lnTo>
                  <a:pt x="839019" y="887619"/>
                </a:lnTo>
                <a:lnTo>
                  <a:pt x="800086" y="913092"/>
                </a:lnTo>
                <a:lnTo>
                  <a:pt x="758703" y="935214"/>
                </a:lnTo>
                <a:lnTo>
                  <a:pt x="715091" y="953777"/>
                </a:lnTo>
                <a:lnTo>
                  <a:pt x="669469" y="968576"/>
                </a:lnTo>
                <a:lnTo>
                  <a:pt x="622056" y="979403"/>
                </a:lnTo>
                <a:lnTo>
                  <a:pt x="573070" y="986051"/>
                </a:lnTo>
                <a:lnTo>
                  <a:pt x="522732" y="988313"/>
                </a:lnTo>
                <a:lnTo>
                  <a:pt x="472393" y="986051"/>
                </a:lnTo>
                <a:lnTo>
                  <a:pt x="423407" y="979403"/>
                </a:lnTo>
                <a:lnTo>
                  <a:pt x="375994" y="968576"/>
                </a:lnTo>
                <a:lnTo>
                  <a:pt x="330372" y="953777"/>
                </a:lnTo>
                <a:lnTo>
                  <a:pt x="286760" y="935214"/>
                </a:lnTo>
                <a:lnTo>
                  <a:pt x="245377" y="913092"/>
                </a:lnTo>
                <a:lnTo>
                  <a:pt x="206444" y="887619"/>
                </a:lnTo>
                <a:lnTo>
                  <a:pt x="170178" y="859003"/>
                </a:lnTo>
                <a:lnTo>
                  <a:pt x="136799" y="827451"/>
                </a:lnTo>
                <a:lnTo>
                  <a:pt x="106526" y="793168"/>
                </a:lnTo>
                <a:lnTo>
                  <a:pt x="79579" y="756363"/>
                </a:lnTo>
                <a:lnTo>
                  <a:pt x="56176" y="717243"/>
                </a:lnTo>
                <a:lnTo>
                  <a:pt x="36537" y="676014"/>
                </a:lnTo>
                <a:lnTo>
                  <a:pt x="20881" y="632884"/>
                </a:lnTo>
                <a:lnTo>
                  <a:pt x="9426" y="588060"/>
                </a:lnTo>
                <a:lnTo>
                  <a:pt x="2393" y="541748"/>
                </a:lnTo>
                <a:lnTo>
                  <a:pt x="0" y="494157"/>
                </a:lnTo>
                <a:close/>
              </a:path>
            </a:pathLst>
          </a:custGeom>
          <a:ln w="16002">
            <a:solidFill>
              <a:srgbClr val="A75F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149603" y="306578"/>
            <a:ext cx="6594475" cy="681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300" spc="-50" dirty="0">
                <a:latin typeface="PMingLiU"/>
                <a:cs typeface="PMingLiU"/>
              </a:rPr>
              <a:t>登入讀書會</a:t>
            </a:r>
            <a:r>
              <a:rPr sz="4300" b="0" spc="-50" dirty="0">
                <a:latin typeface="Calibri Light"/>
                <a:cs typeface="Calibri Light"/>
              </a:rPr>
              <a:t>/</a:t>
            </a:r>
            <a:r>
              <a:rPr sz="4300" spc="-60" dirty="0">
                <a:latin typeface="PMingLiU"/>
                <a:cs typeface="PMingLiU"/>
              </a:rPr>
              <a:t>學習</a:t>
            </a:r>
            <a:r>
              <a:rPr sz="4300" spc="-50" dirty="0">
                <a:latin typeface="PMingLiU"/>
                <a:cs typeface="PMingLiU"/>
              </a:rPr>
              <a:t>社</a:t>
            </a:r>
            <a:r>
              <a:rPr sz="4300" spc="-60" dirty="0">
                <a:latin typeface="PMingLiU"/>
                <a:cs typeface="PMingLiU"/>
              </a:rPr>
              <a:t>群平</a:t>
            </a:r>
            <a:r>
              <a:rPr sz="4300" spc="-50" dirty="0">
                <a:latin typeface="PMingLiU"/>
                <a:cs typeface="PMingLiU"/>
              </a:rPr>
              <a:t>台</a:t>
            </a:r>
            <a:r>
              <a:rPr sz="4300" b="0" spc="-30" dirty="0">
                <a:latin typeface="Calibri Light"/>
                <a:cs typeface="Calibri Light"/>
              </a:rPr>
              <a:t>-1</a:t>
            </a:r>
            <a:endParaRPr sz="43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6191" y="483870"/>
            <a:ext cx="6595109" cy="6813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300" spc="-50" dirty="0">
                <a:latin typeface="PMingLiU"/>
                <a:cs typeface="PMingLiU"/>
              </a:rPr>
              <a:t>登入讀書會</a:t>
            </a:r>
            <a:r>
              <a:rPr sz="4300" b="0" spc="-50" dirty="0">
                <a:latin typeface="Calibri Light"/>
                <a:cs typeface="Calibri Light"/>
              </a:rPr>
              <a:t>/</a:t>
            </a:r>
            <a:r>
              <a:rPr sz="4300" spc="-60" dirty="0">
                <a:latin typeface="PMingLiU"/>
                <a:cs typeface="PMingLiU"/>
              </a:rPr>
              <a:t>學習</a:t>
            </a:r>
            <a:r>
              <a:rPr sz="4300" spc="-55" dirty="0">
                <a:latin typeface="PMingLiU"/>
                <a:cs typeface="PMingLiU"/>
              </a:rPr>
              <a:t>社</a:t>
            </a:r>
            <a:r>
              <a:rPr sz="4300" spc="-60" dirty="0">
                <a:latin typeface="PMingLiU"/>
                <a:cs typeface="PMingLiU"/>
              </a:rPr>
              <a:t>群平</a:t>
            </a:r>
            <a:r>
              <a:rPr sz="4300" spc="-55" dirty="0">
                <a:latin typeface="PMingLiU"/>
                <a:cs typeface="PMingLiU"/>
              </a:rPr>
              <a:t>台</a:t>
            </a:r>
            <a:r>
              <a:rPr sz="4300" b="0" spc="-30" dirty="0">
                <a:latin typeface="Calibri Light"/>
                <a:cs typeface="Calibri Light"/>
              </a:rPr>
              <a:t>-2</a:t>
            </a:r>
            <a:endParaRPr sz="43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69897" y="2532126"/>
            <a:ext cx="9337548" cy="39430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50847" y="2513076"/>
            <a:ext cx="9375775" cy="4060825"/>
          </a:xfrm>
          <a:custGeom>
            <a:avLst/>
            <a:gdLst/>
            <a:ahLst/>
            <a:cxnLst/>
            <a:rect l="l" t="t" r="r" b="b"/>
            <a:pathLst>
              <a:path w="9375775" h="4060825">
                <a:moveTo>
                  <a:pt x="0" y="4060698"/>
                </a:moveTo>
                <a:lnTo>
                  <a:pt x="9375648" y="4060698"/>
                </a:lnTo>
                <a:lnTo>
                  <a:pt x="9375648" y="0"/>
                </a:lnTo>
                <a:lnTo>
                  <a:pt x="0" y="0"/>
                </a:lnTo>
                <a:lnTo>
                  <a:pt x="0" y="4060698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70278" y="1855851"/>
            <a:ext cx="3667125" cy="462280"/>
          </a:xfrm>
          <a:custGeom>
            <a:avLst/>
            <a:gdLst/>
            <a:ahLst/>
            <a:cxnLst/>
            <a:rect l="l" t="t" r="r" b="b"/>
            <a:pathLst>
              <a:path w="3667125" h="462280">
                <a:moveTo>
                  <a:pt x="0" y="461772"/>
                </a:moveTo>
                <a:lnTo>
                  <a:pt x="3666744" y="461772"/>
                </a:lnTo>
                <a:lnTo>
                  <a:pt x="3666744" y="0"/>
                </a:lnTo>
                <a:lnTo>
                  <a:pt x="0" y="0"/>
                </a:lnTo>
                <a:lnTo>
                  <a:pt x="0" y="461772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70278" y="1855851"/>
            <a:ext cx="3667125" cy="462280"/>
          </a:xfrm>
          <a:custGeom>
            <a:avLst/>
            <a:gdLst/>
            <a:ahLst/>
            <a:cxnLst/>
            <a:rect l="l" t="t" r="r" b="b"/>
            <a:pathLst>
              <a:path w="3667125" h="462280">
                <a:moveTo>
                  <a:pt x="0" y="461772"/>
                </a:moveTo>
                <a:lnTo>
                  <a:pt x="3666744" y="461772"/>
                </a:lnTo>
                <a:lnTo>
                  <a:pt x="3666744" y="0"/>
                </a:lnTo>
                <a:lnTo>
                  <a:pt x="0" y="0"/>
                </a:lnTo>
                <a:lnTo>
                  <a:pt x="0" y="461772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66799" y="1951482"/>
            <a:ext cx="2719451" cy="2917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57325" y="1343786"/>
            <a:ext cx="3679825" cy="462280"/>
          </a:xfrm>
          <a:custGeom>
            <a:avLst/>
            <a:gdLst/>
            <a:ahLst/>
            <a:cxnLst/>
            <a:rect l="l" t="t" r="r" b="b"/>
            <a:pathLst>
              <a:path w="3679825" h="462280">
                <a:moveTo>
                  <a:pt x="0" y="461772"/>
                </a:moveTo>
                <a:lnTo>
                  <a:pt x="3679698" y="461772"/>
                </a:lnTo>
                <a:lnTo>
                  <a:pt x="3679698" y="0"/>
                </a:lnTo>
                <a:lnTo>
                  <a:pt x="0" y="0"/>
                </a:lnTo>
                <a:lnTo>
                  <a:pt x="0" y="461772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57325" y="1343786"/>
            <a:ext cx="3679825" cy="462280"/>
          </a:xfrm>
          <a:custGeom>
            <a:avLst/>
            <a:gdLst/>
            <a:ahLst/>
            <a:cxnLst/>
            <a:rect l="l" t="t" r="r" b="b"/>
            <a:pathLst>
              <a:path w="3679825" h="462280">
                <a:moveTo>
                  <a:pt x="0" y="461772"/>
                </a:moveTo>
                <a:lnTo>
                  <a:pt x="3679698" y="461772"/>
                </a:lnTo>
                <a:lnTo>
                  <a:pt x="3679698" y="0"/>
                </a:lnTo>
                <a:lnTo>
                  <a:pt x="0" y="0"/>
                </a:lnTo>
                <a:lnTo>
                  <a:pt x="0" y="461772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54480" y="1439163"/>
            <a:ext cx="2902965" cy="2961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4919" y="365759"/>
            <a:ext cx="27324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0" dirty="0">
                <a:latin typeface="PMingLiU"/>
                <a:cs typeface="PMingLiU"/>
              </a:rPr>
              <a:t>平台首頁介紹</a:t>
            </a:r>
            <a:endParaRPr sz="3600">
              <a:latin typeface="PMingLiU"/>
              <a:cs typeface="PMingLiU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85672" y="1300733"/>
            <a:ext cx="10385298" cy="53194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76147" y="1291208"/>
            <a:ext cx="10404475" cy="5433060"/>
          </a:xfrm>
          <a:custGeom>
            <a:avLst/>
            <a:gdLst/>
            <a:ahLst/>
            <a:cxnLst/>
            <a:rect l="l" t="t" r="r" b="b"/>
            <a:pathLst>
              <a:path w="10404475" h="5433059">
                <a:moveTo>
                  <a:pt x="0" y="5433060"/>
                </a:moveTo>
                <a:lnTo>
                  <a:pt x="10404348" y="5433060"/>
                </a:lnTo>
                <a:lnTo>
                  <a:pt x="10404348" y="0"/>
                </a:lnTo>
                <a:lnTo>
                  <a:pt x="0" y="0"/>
                </a:lnTo>
                <a:lnTo>
                  <a:pt x="0" y="5433060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18460" y="2257805"/>
            <a:ext cx="6682740" cy="2082800"/>
          </a:xfrm>
          <a:custGeom>
            <a:avLst/>
            <a:gdLst/>
            <a:ahLst/>
            <a:cxnLst/>
            <a:rect l="l" t="t" r="r" b="b"/>
            <a:pathLst>
              <a:path w="6682740" h="2082800">
                <a:moveTo>
                  <a:pt x="0" y="2082546"/>
                </a:moveTo>
                <a:lnTo>
                  <a:pt x="6682740" y="2082546"/>
                </a:lnTo>
                <a:lnTo>
                  <a:pt x="6682740" y="0"/>
                </a:lnTo>
                <a:lnTo>
                  <a:pt x="0" y="0"/>
                </a:lnTo>
                <a:lnTo>
                  <a:pt x="0" y="2082546"/>
                </a:lnTo>
                <a:close/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64635" y="1980438"/>
            <a:ext cx="3185160" cy="369570"/>
          </a:xfrm>
          <a:custGeom>
            <a:avLst/>
            <a:gdLst/>
            <a:ahLst/>
            <a:cxnLst/>
            <a:rect l="l" t="t" r="r" b="b"/>
            <a:pathLst>
              <a:path w="3185159" h="369569">
                <a:moveTo>
                  <a:pt x="0" y="369570"/>
                </a:moveTo>
                <a:lnTo>
                  <a:pt x="3185160" y="369570"/>
                </a:lnTo>
                <a:lnTo>
                  <a:pt x="3185160" y="0"/>
                </a:lnTo>
                <a:lnTo>
                  <a:pt x="0" y="0"/>
                </a:lnTo>
                <a:lnTo>
                  <a:pt x="0" y="36957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64635" y="1980438"/>
            <a:ext cx="3185160" cy="369570"/>
          </a:xfrm>
          <a:custGeom>
            <a:avLst/>
            <a:gdLst/>
            <a:ahLst/>
            <a:cxnLst/>
            <a:rect l="l" t="t" r="r" b="b"/>
            <a:pathLst>
              <a:path w="3185159" h="369569">
                <a:moveTo>
                  <a:pt x="0" y="369570"/>
                </a:moveTo>
                <a:lnTo>
                  <a:pt x="3185160" y="369570"/>
                </a:lnTo>
                <a:lnTo>
                  <a:pt x="3185160" y="0"/>
                </a:lnTo>
                <a:lnTo>
                  <a:pt x="0" y="0"/>
                </a:lnTo>
                <a:lnTo>
                  <a:pt x="0" y="369570"/>
                </a:lnTo>
                <a:close/>
              </a:path>
            </a:pathLst>
          </a:custGeom>
          <a:ln w="2895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564635" y="1980438"/>
            <a:ext cx="3185160" cy="277495"/>
          </a:xfrm>
          <a:prstGeom prst="rect">
            <a:avLst/>
          </a:prstGeom>
          <a:solidFill>
            <a:srgbClr val="FFFF00"/>
          </a:solidFill>
          <a:ln w="28955">
            <a:solidFill>
              <a:srgbClr val="FF0000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90805">
              <a:lnSpc>
                <a:spcPts val="1930"/>
              </a:lnSpc>
              <a:spcBef>
                <a:spcPts val="254"/>
              </a:spcBef>
            </a:pPr>
            <a:r>
              <a:rPr sz="1800" b="1" dirty="0">
                <a:solidFill>
                  <a:srgbClr val="FF0000"/>
                </a:solidFill>
                <a:latin typeface="Microsoft JhengHei"/>
                <a:cs typeface="Microsoft JhengHei"/>
              </a:rPr>
              <a:t>活動公告與空白心得下載專區</a:t>
            </a:r>
            <a:endParaRPr sz="1800">
              <a:latin typeface="Microsoft JhengHei"/>
              <a:cs typeface="Microsoft JhengHe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918460" y="4827270"/>
            <a:ext cx="6682740" cy="1854835"/>
          </a:xfrm>
          <a:custGeom>
            <a:avLst/>
            <a:gdLst/>
            <a:ahLst/>
            <a:cxnLst/>
            <a:rect l="l" t="t" r="r" b="b"/>
            <a:pathLst>
              <a:path w="6682740" h="1854834">
                <a:moveTo>
                  <a:pt x="0" y="1854707"/>
                </a:moveTo>
                <a:lnTo>
                  <a:pt x="6682740" y="1854707"/>
                </a:lnTo>
                <a:lnTo>
                  <a:pt x="6682740" y="0"/>
                </a:lnTo>
                <a:lnTo>
                  <a:pt x="0" y="0"/>
                </a:lnTo>
                <a:lnTo>
                  <a:pt x="0" y="1854707"/>
                </a:lnTo>
                <a:close/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43934" y="4642865"/>
            <a:ext cx="1800225" cy="369570"/>
          </a:xfrm>
          <a:custGeom>
            <a:avLst/>
            <a:gdLst/>
            <a:ahLst/>
            <a:cxnLst/>
            <a:rect l="l" t="t" r="r" b="b"/>
            <a:pathLst>
              <a:path w="1800225" h="369570">
                <a:moveTo>
                  <a:pt x="0" y="369569"/>
                </a:moveTo>
                <a:lnTo>
                  <a:pt x="1799843" y="369569"/>
                </a:lnTo>
                <a:lnTo>
                  <a:pt x="1799843" y="0"/>
                </a:lnTo>
                <a:lnTo>
                  <a:pt x="0" y="0"/>
                </a:lnTo>
                <a:lnTo>
                  <a:pt x="0" y="36956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43934" y="4642865"/>
            <a:ext cx="1800225" cy="369570"/>
          </a:xfrm>
          <a:custGeom>
            <a:avLst/>
            <a:gdLst/>
            <a:ahLst/>
            <a:cxnLst/>
            <a:rect l="l" t="t" r="r" b="b"/>
            <a:pathLst>
              <a:path w="1800225" h="369570">
                <a:moveTo>
                  <a:pt x="0" y="369569"/>
                </a:moveTo>
                <a:lnTo>
                  <a:pt x="1799843" y="369569"/>
                </a:lnTo>
                <a:lnTo>
                  <a:pt x="1799843" y="0"/>
                </a:lnTo>
                <a:lnTo>
                  <a:pt x="0" y="0"/>
                </a:lnTo>
                <a:lnTo>
                  <a:pt x="0" y="369569"/>
                </a:lnTo>
                <a:close/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122673" y="4662678"/>
            <a:ext cx="16275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Microsoft JhengHei"/>
                <a:cs typeface="Microsoft JhengHei"/>
              </a:rPr>
              <a:t>我成立的讀書會</a:t>
            </a:r>
            <a:endParaRPr sz="18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5697" y="424179"/>
            <a:ext cx="40855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0" dirty="0">
                <a:solidFill>
                  <a:srgbClr val="404040"/>
                </a:solidFill>
                <a:latin typeface="PMingLiU"/>
                <a:cs typeface="PMingLiU"/>
              </a:rPr>
              <a:t>建立讀書會學習社群</a:t>
            </a:r>
            <a:endParaRPr sz="3600">
              <a:latin typeface="PMingLiU"/>
              <a:cs typeface="PMingLiU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6958" y="1846326"/>
            <a:ext cx="8958071" cy="40225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0480" y="1839848"/>
            <a:ext cx="8971280" cy="4036060"/>
          </a:xfrm>
          <a:custGeom>
            <a:avLst/>
            <a:gdLst/>
            <a:ahLst/>
            <a:cxnLst/>
            <a:rect l="l" t="t" r="r" b="b"/>
            <a:pathLst>
              <a:path w="8971280" h="4036060">
                <a:moveTo>
                  <a:pt x="0" y="4035552"/>
                </a:moveTo>
                <a:lnTo>
                  <a:pt x="8971026" y="4035552"/>
                </a:lnTo>
                <a:lnTo>
                  <a:pt x="8971026" y="0"/>
                </a:lnTo>
                <a:lnTo>
                  <a:pt x="0" y="0"/>
                </a:lnTo>
                <a:lnTo>
                  <a:pt x="0" y="4035552"/>
                </a:lnTo>
                <a:close/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07338" y="1196721"/>
            <a:ext cx="2958465" cy="369570"/>
          </a:xfrm>
          <a:prstGeom prst="rect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54"/>
              </a:spcBef>
            </a:pPr>
            <a:r>
              <a:rPr sz="1800" dirty="0">
                <a:latin typeface="PMingLiU"/>
                <a:cs typeface="PMingLiU"/>
              </a:rPr>
              <a:t>首頁</a:t>
            </a:r>
            <a:r>
              <a:rPr sz="1800" spc="-5" dirty="0">
                <a:latin typeface="Calibri"/>
                <a:cs typeface="Calibri"/>
              </a:rPr>
              <a:t>&gt;</a:t>
            </a:r>
            <a:r>
              <a:rPr sz="1800" b="1" dirty="0">
                <a:solidFill>
                  <a:srgbClr val="FF0000"/>
                </a:solidFill>
                <a:latin typeface="Microsoft JhengHei"/>
                <a:cs typeface="Microsoft JhengHei"/>
              </a:rPr>
              <a:t>點選新增讀書會</a:t>
            </a:r>
            <a:endParaRPr sz="1800">
              <a:latin typeface="Microsoft JhengHei"/>
              <a:cs typeface="Microsoft JhengHe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53253" y="3634359"/>
            <a:ext cx="1405255" cy="447675"/>
          </a:xfrm>
          <a:custGeom>
            <a:avLst/>
            <a:gdLst/>
            <a:ahLst/>
            <a:cxnLst/>
            <a:rect l="l" t="t" r="r" b="b"/>
            <a:pathLst>
              <a:path w="1405254" h="447675">
                <a:moveTo>
                  <a:pt x="0" y="447294"/>
                </a:moveTo>
                <a:lnTo>
                  <a:pt x="1405127" y="447294"/>
                </a:lnTo>
                <a:lnTo>
                  <a:pt x="1405127" y="0"/>
                </a:lnTo>
                <a:lnTo>
                  <a:pt x="0" y="0"/>
                </a:lnTo>
                <a:lnTo>
                  <a:pt x="0" y="447294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3394" y="880107"/>
            <a:ext cx="9440399" cy="59778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29969" y="115061"/>
            <a:ext cx="27324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0" dirty="0">
                <a:latin typeface="PMingLiU"/>
                <a:cs typeface="PMingLiU"/>
              </a:rPr>
              <a:t>內容填寫範例</a:t>
            </a:r>
            <a:endParaRPr sz="3600">
              <a:latin typeface="PMingLiU"/>
              <a:cs typeface="PMingLiU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71550" y="1066800"/>
            <a:ext cx="1725930" cy="342900"/>
          </a:xfrm>
          <a:custGeom>
            <a:avLst/>
            <a:gdLst/>
            <a:ahLst/>
            <a:cxnLst/>
            <a:rect l="l" t="t" r="r" b="b"/>
            <a:pathLst>
              <a:path w="1725930" h="342900">
                <a:moveTo>
                  <a:pt x="0" y="342900"/>
                </a:moveTo>
                <a:lnTo>
                  <a:pt x="1725930" y="342900"/>
                </a:lnTo>
                <a:lnTo>
                  <a:pt x="1725930" y="0"/>
                </a:lnTo>
                <a:lnTo>
                  <a:pt x="0" y="0"/>
                </a:lnTo>
                <a:lnTo>
                  <a:pt x="0" y="342900"/>
                </a:lnTo>
                <a:close/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0975" y="1579625"/>
            <a:ext cx="8083550" cy="3031490"/>
          </a:xfrm>
          <a:custGeom>
            <a:avLst/>
            <a:gdLst/>
            <a:ahLst/>
            <a:cxnLst/>
            <a:rect l="l" t="t" r="r" b="b"/>
            <a:pathLst>
              <a:path w="8083550" h="3031490">
                <a:moveTo>
                  <a:pt x="0" y="3031236"/>
                </a:moveTo>
                <a:lnTo>
                  <a:pt x="8083296" y="3031236"/>
                </a:lnTo>
                <a:lnTo>
                  <a:pt x="8083296" y="0"/>
                </a:lnTo>
                <a:lnTo>
                  <a:pt x="0" y="0"/>
                </a:lnTo>
                <a:lnTo>
                  <a:pt x="0" y="3031236"/>
                </a:lnTo>
                <a:close/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69427" y="2194560"/>
            <a:ext cx="1007744" cy="203200"/>
          </a:xfrm>
          <a:custGeom>
            <a:avLst/>
            <a:gdLst/>
            <a:ahLst/>
            <a:cxnLst/>
            <a:rect l="l" t="t" r="r" b="b"/>
            <a:pathLst>
              <a:path w="1007745" h="203200">
                <a:moveTo>
                  <a:pt x="1007745" y="0"/>
                </a:moveTo>
                <a:lnTo>
                  <a:pt x="130555" y="0"/>
                </a:lnTo>
                <a:lnTo>
                  <a:pt x="0" y="202945"/>
                </a:lnTo>
                <a:lnTo>
                  <a:pt x="1007745" y="0"/>
                </a:lnTo>
                <a:close/>
              </a:path>
            </a:pathLst>
          </a:custGeom>
          <a:solidFill>
            <a:srgbClr val="DFEC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15275" y="331850"/>
            <a:ext cx="3453765" cy="1863089"/>
          </a:xfrm>
          <a:custGeom>
            <a:avLst/>
            <a:gdLst/>
            <a:ahLst/>
            <a:cxnLst/>
            <a:rect l="l" t="t" r="r" b="b"/>
            <a:pathLst>
              <a:path w="3453765" h="1863089">
                <a:moveTo>
                  <a:pt x="3168523" y="0"/>
                </a:moveTo>
                <a:lnTo>
                  <a:pt x="340105" y="0"/>
                </a:lnTo>
                <a:lnTo>
                  <a:pt x="297433" y="2413"/>
                </a:lnTo>
                <a:lnTo>
                  <a:pt x="256285" y="9525"/>
                </a:lnTo>
                <a:lnTo>
                  <a:pt x="217170" y="20954"/>
                </a:lnTo>
                <a:lnTo>
                  <a:pt x="180213" y="36322"/>
                </a:lnTo>
                <a:lnTo>
                  <a:pt x="145796" y="55625"/>
                </a:lnTo>
                <a:lnTo>
                  <a:pt x="114173" y="78359"/>
                </a:lnTo>
                <a:lnTo>
                  <a:pt x="85851" y="104266"/>
                </a:lnTo>
                <a:lnTo>
                  <a:pt x="39877" y="164464"/>
                </a:lnTo>
                <a:lnTo>
                  <a:pt x="10414" y="234061"/>
                </a:lnTo>
                <a:lnTo>
                  <a:pt x="2667" y="271525"/>
                </a:lnTo>
                <a:lnTo>
                  <a:pt x="0" y="310388"/>
                </a:lnTo>
                <a:lnTo>
                  <a:pt x="0" y="1552194"/>
                </a:lnTo>
                <a:lnTo>
                  <a:pt x="2667" y="1591183"/>
                </a:lnTo>
                <a:lnTo>
                  <a:pt x="10414" y="1628648"/>
                </a:lnTo>
                <a:lnTo>
                  <a:pt x="39877" y="1698116"/>
                </a:lnTo>
                <a:lnTo>
                  <a:pt x="85851" y="1758441"/>
                </a:lnTo>
                <a:lnTo>
                  <a:pt x="114173" y="1784350"/>
                </a:lnTo>
                <a:lnTo>
                  <a:pt x="145796" y="1807083"/>
                </a:lnTo>
                <a:lnTo>
                  <a:pt x="180213" y="1826260"/>
                </a:lnTo>
                <a:lnTo>
                  <a:pt x="217170" y="1841753"/>
                </a:lnTo>
                <a:lnTo>
                  <a:pt x="256285" y="1853184"/>
                </a:lnTo>
                <a:lnTo>
                  <a:pt x="297433" y="1860296"/>
                </a:lnTo>
                <a:lnTo>
                  <a:pt x="340105" y="1862709"/>
                </a:lnTo>
                <a:lnTo>
                  <a:pt x="3168523" y="1862709"/>
                </a:lnTo>
                <a:lnTo>
                  <a:pt x="3211195" y="1860296"/>
                </a:lnTo>
                <a:lnTo>
                  <a:pt x="3252343" y="1853184"/>
                </a:lnTo>
                <a:lnTo>
                  <a:pt x="3291458" y="1841753"/>
                </a:lnTo>
                <a:lnTo>
                  <a:pt x="3328416" y="1826260"/>
                </a:lnTo>
                <a:lnTo>
                  <a:pt x="3362832" y="1807083"/>
                </a:lnTo>
                <a:lnTo>
                  <a:pt x="3394455" y="1784350"/>
                </a:lnTo>
                <a:lnTo>
                  <a:pt x="3422777" y="1758441"/>
                </a:lnTo>
                <a:lnTo>
                  <a:pt x="3453638" y="1720723"/>
                </a:lnTo>
                <a:lnTo>
                  <a:pt x="3453638" y="141986"/>
                </a:lnTo>
                <a:lnTo>
                  <a:pt x="3422777" y="104266"/>
                </a:lnTo>
                <a:lnTo>
                  <a:pt x="3394455" y="78359"/>
                </a:lnTo>
                <a:lnTo>
                  <a:pt x="3362832" y="55625"/>
                </a:lnTo>
                <a:lnTo>
                  <a:pt x="3328416" y="36322"/>
                </a:lnTo>
                <a:lnTo>
                  <a:pt x="3291458" y="20954"/>
                </a:lnTo>
                <a:lnTo>
                  <a:pt x="3252343" y="9525"/>
                </a:lnTo>
                <a:lnTo>
                  <a:pt x="3211195" y="2413"/>
                </a:lnTo>
                <a:lnTo>
                  <a:pt x="3168523" y="0"/>
                </a:lnTo>
                <a:close/>
              </a:path>
            </a:pathLst>
          </a:custGeom>
          <a:solidFill>
            <a:srgbClr val="DFEC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369427" y="2194560"/>
            <a:ext cx="1007744" cy="203200"/>
          </a:xfrm>
          <a:custGeom>
            <a:avLst/>
            <a:gdLst/>
            <a:ahLst/>
            <a:cxnLst/>
            <a:rect l="l" t="t" r="r" b="b"/>
            <a:pathLst>
              <a:path w="1007745" h="203200">
                <a:moveTo>
                  <a:pt x="1007745" y="0"/>
                </a:moveTo>
                <a:lnTo>
                  <a:pt x="130555" y="0"/>
                </a:lnTo>
                <a:lnTo>
                  <a:pt x="0" y="202945"/>
                </a:lnTo>
                <a:lnTo>
                  <a:pt x="1007745" y="0"/>
                </a:lnTo>
                <a:close/>
              </a:path>
            </a:pathLst>
          </a:custGeom>
          <a:ln w="9906">
            <a:solidFill>
              <a:srgbClr val="BC57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915275" y="331850"/>
            <a:ext cx="3453765" cy="1863089"/>
          </a:xfrm>
          <a:custGeom>
            <a:avLst/>
            <a:gdLst/>
            <a:ahLst/>
            <a:cxnLst/>
            <a:rect l="l" t="t" r="r" b="b"/>
            <a:pathLst>
              <a:path w="3453765" h="1863089">
                <a:moveTo>
                  <a:pt x="3168523" y="0"/>
                </a:moveTo>
                <a:lnTo>
                  <a:pt x="340105" y="0"/>
                </a:lnTo>
                <a:lnTo>
                  <a:pt x="297433" y="2413"/>
                </a:lnTo>
                <a:lnTo>
                  <a:pt x="256285" y="9525"/>
                </a:lnTo>
                <a:lnTo>
                  <a:pt x="217170" y="20954"/>
                </a:lnTo>
                <a:lnTo>
                  <a:pt x="180213" y="36322"/>
                </a:lnTo>
                <a:lnTo>
                  <a:pt x="145796" y="55625"/>
                </a:lnTo>
                <a:lnTo>
                  <a:pt x="114173" y="78359"/>
                </a:lnTo>
                <a:lnTo>
                  <a:pt x="85851" y="104266"/>
                </a:lnTo>
                <a:lnTo>
                  <a:pt x="39877" y="164464"/>
                </a:lnTo>
                <a:lnTo>
                  <a:pt x="10414" y="234061"/>
                </a:lnTo>
                <a:lnTo>
                  <a:pt x="2667" y="271525"/>
                </a:lnTo>
                <a:lnTo>
                  <a:pt x="0" y="310388"/>
                </a:lnTo>
                <a:lnTo>
                  <a:pt x="0" y="1552194"/>
                </a:lnTo>
                <a:lnTo>
                  <a:pt x="2667" y="1591183"/>
                </a:lnTo>
                <a:lnTo>
                  <a:pt x="10414" y="1628648"/>
                </a:lnTo>
                <a:lnTo>
                  <a:pt x="39877" y="1698116"/>
                </a:lnTo>
                <a:lnTo>
                  <a:pt x="85851" y="1758441"/>
                </a:lnTo>
                <a:lnTo>
                  <a:pt x="114173" y="1784350"/>
                </a:lnTo>
                <a:lnTo>
                  <a:pt x="145796" y="1807083"/>
                </a:lnTo>
                <a:lnTo>
                  <a:pt x="180213" y="1826260"/>
                </a:lnTo>
                <a:lnTo>
                  <a:pt x="217170" y="1841753"/>
                </a:lnTo>
                <a:lnTo>
                  <a:pt x="256285" y="1853184"/>
                </a:lnTo>
                <a:lnTo>
                  <a:pt x="297433" y="1860296"/>
                </a:lnTo>
                <a:lnTo>
                  <a:pt x="340105" y="1862709"/>
                </a:lnTo>
                <a:lnTo>
                  <a:pt x="3168523" y="1862709"/>
                </a:lnTo>
                <a:lnTo>
                  <a:pt x="3211195" y="1860296"/>
                </a:lnTo>
                <a:lnTo>
                  <a:pt x="3252343" y="1853184"/>
                </a:lnTo>
                <a:lnTo>
                  <a:pt x="3291458" y="1841753"/>
                </a:lnTo>
                <a:lnTo>
                  <a:pt x="3328416" y="1826260"/>
                </a:lnTo>
                <a:lnTo>
                  <a:pt x="3362832" y="1807083"/>
                </a:lnTo>
                <a:lnTo>
                  <a:pt x="3394455" y="1784350"/>
                </a:lnTo>
                <a:lnTo>
                  <a:pt x="3422777" y="1758441"/>
                </a:lnTo>
                <a:lnTo>
                  <a:pt x="3453638" y="1720723"/>
                </a:lnTo>
                <a:lnTo>
                  <a:pt x="3453638" y="141986"/>
                </a:lnTo>
                <a:lnTo>
                  <a:pt x="3422777" y="104266"/>
                </a:lnTo>
                <a:lnTo>
                  <a:pt x="3394455" y="78359"/>
                </a:lnTo>
                <a:lnTo>
                  <a:pt x="3362832" y="55625"/>
                </a:lnTo>
                <a:lnTo>
                  <a:pt x="3328416" y="36322"/>
                </a:lnTo>
                <a:lnTo>
                  <a:pt x="3291458" y="20954"/>
                </a:lnTo>
                <a:lnTo>
                  <a:pt x="3252343" y="9525"/>
                </a:lnTo>
                <a:lnTo>
                  <a:pt x="3211195" y="2413"/>
                </a:lnTo>
                <a:lnTo>
                  <a:pt x="3168523" y="0"/>
                </a:lnTo>
                <a:close/>
              </a:path>
            </a:pathLst>
          </a:custGeom>
          <a:ln w="9906">
            <a:solidFill>
              <a:srgbClr val="BC57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082533" y="304292"/>
            <a:ext cx="2919095" cy="1854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9550" indent="-197485">
              <a:lnSpc>
                <a:spcPct val="100000"/>
              </a:lnSpc>
              <a:spcBef>
                <a:spcPts val="95"/>
              </a:spcBef>
              <a:buSzPct val="95000"/>
              <a:buFont typeface="Calibri"/>
              <a:buAutoNum type="arabicPeriod"/>
              <a:tabLst>
                <a:tab pos="210185" algn="l"/>
              </a:tabLst>
            </a:pPr>
            <a:r>
              <a:rPr sz="2000" b="1" spc="-5" dirty="0">
                <a:solidFill>
                  <a:srgbClr val="FF0000"/>
                </a:solidFill>
                <a:latin typeface="Microsoft JhengHei"/>
                <a:cs typeface="Microsoft JhengHei"/>
              </a:rPr>
              <a:t>輸入讀書會名稱</a:t>
            </a:r>
            <a:endParaRPr sz="2000">
              <a:latin typeface="Microsoft JhengHei"/>
              <a:cs typeface="Microsoft JhengHei"/>
            </a:endParaRPr>
          </a:p>
          <a:p>
            <a:pPr marL="209550" indent="-197485">
              <a:lnSpc>
                <a:spcPct val="100000"/>
              </a:lnSpc>
              <a:spcBef>
                <a:spcPts val="5"/>
              </a:spcBef>
              <a:buSzPct val="95000"/>
              <a:buFont typeface="Calibri"/>
              <a:buAutoNum type="arabicPeriod"/>
              <a:tabLst>
                <a:tab pos="210185" algn="l"/>
              </a:tabLst>
            </a:pPr>
            <a:r>
              <a:rPr sz="2000" b="1" dirty="0">
                <a:solidFill>
                  <a:srgbClr val="FF0000"/>
                </a:solidFill>
                <a:latin typeface="Microsoft JhengHei"/>
                <a:cs typeface="Microsoft JhengHei"/>
              </a:rPr>
              <a:t>選擇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”</a:t>
            </a:r>
            <a:r>
              <a:rPr sz="2000" b="1" dirty="0">
                <a:solidFill>
                  <a:srgbClr val="FF0000"/>
                </a:solidFill>
                <a:latin typeface="Microsoft JhengHei"/>
                <a:cs typeface="Microsoft JhengHei"/>
              </a:rPr>
              <a:t>教師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”</a:t>
            </a:r>
            <a:r>
              <a:rPr sz="2000" b="1" dirty="0">
                <a:solidFill>
                  <a:srgbClr val="FF0000"/>
                </a:solidFill>
                <a:latin typeface="Microsoft JhengHei"/>
                <a:cs typeface="Microsoft JhengHei"/>
              </a:rPr>
              <a:t>所屬系所</a:t>
            </a:r>
            <a:endParaRPr sz="2000">
              <a:latin typeface="Microsoft JhengHei"/>
              <a:cs typeface="Microsoft JhengHei"/>
            </a:endParaRPr>
          </a:p>
          <a:p>
            <a:pPr marL="209550" indent="-197485">
              <a:lnSpc>
                <a:spcPct val="100000"/>
              </a:lnSpc>
              <a:buSzPct val="95000"/>
              <a:buFont typeface="Calibri"/>
              <a:buAutoNum type="arabicPeriod"/>
              <a:tabLst>
                <a:tab pos="210185" algn="l"/>
              </a:tabLst>
            </a:pPr>
            <a:r>
              <a:rPr sz="2000" b="1" dirty="0">
                <a:solidFill>
                  <a:srgbClr val="FF0000"/>
                </a:solidFill>
                <a:latin typeface="Microsoft JhengHei"/>
                <a:cs typeface="Microsoft JhengHei"/>
              </a:rPr>
              <a:t>成立日期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--</a:t>
            </a:r>
            <a:r>
              <a:rPr sz="2000" b="1" spc="-5" dirty="0">
                <a:solidFill>
                  <a:srgbClr val="FF0000"/>
                </a:solidFill>
                <a:latin typeface="Microsoft JhengHei"/>
                <a:cs typeface="Microsoft JhengHei"/>
              </a:rPr>
              <a:t>系統自動帶入</a:t>
            </a:r>
            <a:endParaRPr sz="2000">
              <a:latin typeface="Microsoft JhengHei"/>
              <a:cs typeface="Microsoft JhengHei"/>
            </a:endParaRPr>
          </a:p>
          <a:p>
            <a:pPr marL="209550" indent="-197485">
              <a:lnSpc>
                <a:spcPct val="100000"/>
              </a:lnSpc>
              <a:buSzPct val="95000"/>
              <a:buFont typeface="Calibri"/>
              <a:buAutoNum type="arabicPeriod"/>
              <a:tabLst>
                <a:tab pos="210185" algn="l"/>
              </a:tabLst>
            </a:pPr>
            <a:r>
              <a:rPr sz="2000" b="1" dirty="0">
                <a:solidFill>
                  <a:srgbClr val="FF0000"/>
                </a:solidFill>
                <a:latin typeface="Microsoft JhengHei"/>
                <a:cs typeface="Microsoft JhengHei"/>
              </a:rPr>
              <a:t>選學生學制</a:t>
            </a:r>
            <a:endParaRPr sz="2000">
              <a:latin typeface="Microsoft JhengHei"/>
              <a:cs typeface="Microsoft JhengHei"/>
            </a:endParaRPr>
          </a:p>
          <a:p>
            <a:pPr marL="209550" indent="-197485">
              <a:lnSpc>
                <a:spcPct val="100000"/>
              </a:lnSpc>
              <a:buSzPct val="95000"/>
              <a:buFont typeface="Calibri"/>
              <a:buAutoNum type="arabicPeriod"/>
              <a:tabLst>
                <a:tab pos="210185" algn="l"/>
              </a:tabLst>
            </a:pPr>
            <a:r>
              <a:rPr sz="2000" b="1" spc="-5" dirty="0">
                <a:solidFill>
                  <a:srgbClr val="FF0000"/>
                </a:solidFill>
                <a:latin typeface="Microsoft JhengHei"/>
                <a:cs typeface="Microsoft JhengHei"/>
              </a:rPr>
              <a:t>讀書會組成方式</a:t>
            </a:r>
            <a:endParaRPr sz="2000">
              <a:latin typeface="Microsoft JhengHei"/>
              <a:cs typeface="Microsoft JhengHei"/>
            </a:endParaRPr>
          </a:p>
          <a:p>
            <a:pPr marL="209550" indent="-197485">
              <a:lnSpc>
                <a:spcPct val="100000"/>
              </a:lnSpc>
              <a:buSzPct val="95000"/>
              <a:buFont typeface="Calibri"/>
              <a:buAutoNum type="arabicPeriod"/>
              <a:tabLst>
                <a:tab pos="210185" algn="l"/>
              </a:tabLst>
            </a:pPr>
            <a:r>
              <a:rPr sz="2000" b="1" spc="-5" dirty="0">
                <a:solidFill>
                  <a:srgbClr val="FF0000"/>
                </a:solidFill>
                <a:latin typeface="Microsoft JhengHei"/>
                <a:cs typeface="Microsoft JhengHei"/>
              </a:rPr>
              <a:t>是否為國際視野讀</a:t>
            </a:r>
            <a:r>
              <a:rPr sz="2000" b="1" spc="5" dirty="0">
                <a:solidFill>
                  <a:srgbClr val="FF0000"/>
                </a:solidFill>
                <a:latin typeface="Microsoft JhengHei"/>
                <a:cs typeface="Microsoft JhengHei"/>
              </a:rPr>
              <a:t>書</a:t>
            </a:r>
            <a:r>
              <a:rPr sz="2000" b="1" spc="-5" dirty="0">
                <a:solidFill>
                  <a:srgbClr val="FF0000"/>
                </a:solidFill>
                <a:latin typeface="Microsoft JhengHei"/>
                <a:cs typeface="Microsoft JhengHei"/>
              </a:rPr>
              <a:t>會</a:t>
            </a:r>
            <a:endParaRPr sz="20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9133" y="1522094"/>
            <a:ext cx="9210177" cy="49793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97483" y="1522094"/>
            <a:ext cx="9291955" cy="5188585"/>
          </a:xfrm>
          <a:custGeom>
            <a:avLst/>
            <a:gdLst/>
            <a:ahLst/>
            <a:cxnLst/>
            <a:rect l="l" t="t" r="r" b="b"/>
            <a:pathLst>
              <a:path w="9291955" h="5188584">
                <a:moveTo>
                  <a:pt x="0" y="5188458"/>
                </a:moveTo>
                <a:lnTo>
                  <a:pt x="9291828" y="5188458"/>
                </a:lnTo>
                <a:lnTo>
                  <a:pt x="9291828" y="0"/>
                </a:lnTo>
                <a:lnTo>
                  <a:pt x="0" y="0"/>
                </a:lnTo>
                <a:lnTo>
                  <a:pt x="0" y="5188458"/>
                </a:lnTo>
                <a:close/>
              </a:path>
            </a:pathLst>
          </a:custGeom>
          <a:ln w="9906">
            <a:solidFill>
              <a:srgbClr val="CCDD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19730" y="1546478"/>
            <a:ext cx="6419850" cy="4487545"/>
          </a:xfrm>
          <a:custGeom>
            <a:avLst/>
            <a:gdLst/>
            <a:ahLst/>
            <a:cxnLst/>
            <a:rect l="l" t="t" r="r" b="b"/>
            <a:pathLst>
              <a:path w="6419850" h="4487545">
                <a:moveTo>
                  <a:pt x="0" y="4487164"/>
                </a:moveTo>
                <a:lnTo>
                  <a:pt x="6419850" y="4487164"/>
                </a:lnTo>
                <a:lnTo>
                  <a:pt x="6419850" y="0"/>
                </a:lnTo>
                <a:lnTo>
                  <a:pt x="0" y="0"/>
                </a:lnTo>
                <a:lnTo>
                  <a:pt x="0" y="4487164"/>
                </a:lnTo>
                <a:close/>
              </a:path>
            </a:pathLst>
          </a:custGeom>
          <a:ln w="1295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63739" y="2838957"/>
            <a:ext cx="1765300" cy="286385"/>
          </a:xfrm>
          <a:custGeom>
            <a:avLst/>
            <a:gdLst/>
            <a:ahLst/>
            <a:cxnLst/>
            <a:rect l="l" t="t" r="r" b="b"/>
            <a:pathLst>
              <a:path w="1765300" h="286385">
                <a:moveTo>
                  <a:pt x="1764918" y="0"/>
                </a:moveTo>
                <a:lnTo>
                  <a:pt x="231393" y="0"/>
                </a:lnTo>
                <a:lnTo>
                  <a:pt x="0" y="286384"/>
                </a:lnTo>
                <a:lnTo>
                  <a:pt x="1764918" y="0"/>
                </a:lnTo>
                <a:close/>
              </a:path>
            </a:pathLst>
          </a:custGeom>
          <a:solidFill>
            <a:srgbClr val="DFEC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16908" y="1492758"/>
            <a:ext cx="6134100" cy="1346200"/>
          </a:xfrm>
          <a:custGeom>
            <a:avLst/>
            <a:gdLst/>
            <a:ahLst/>
            <a:cxnLst/>
            <a:rect l="l" t="t" r="r" b="b"/>
            <a:pathLst>
              <a:path w="6134100" h="1346200">
                <a:moveTo>
                  <a:pt x="5909691" y="0"/>
                </a:moveTo>
                <a:lnTo>
                  <a:pt x="224408" y="0"/>
                </a:lnTo>
                <a:lnTo>
                  <a:pt x="179196" y="4571"/>
                </a:lnTo>
                <a:lnTo>
                  <a:pt x="137032" y="17652"/>
                </a:lnTo>
                <a:lnTo>
                  <a:pt x="98932" y="38353"/>
                </a:lnTo>
                <a:lnTo>
                  <a:pt x="65658" y="65658"/>
                </a:lnTo>
                <a:lnTo>
                  <a:pt x="38353" y="98932"/>
                </a:lnTo>
                <a:lnTo>
                  <a:pt x="17652" y="137032"/>
                </a:lnTo>
                <a:lnTo>
                  <a:pt x="4571" y="179196"/>
                </a:lnTo>
                <a:lnTo>
                  <a:pt x="0" y="224408"/>
                </a:lnTo>
                <a:lnTo>
                  <a:pt x="0" y="1121917"/>
                </a:lnTo>
                <a:lnTo>
                  <a:pt x="4571" y="1167129"/>
                </a:lnTo>
                <a:lnTo>
                  <a:pt x="17652" y="1209166"/>
                </a:lnTo>
                <a:lnTo>
                  <a:pt x="38353" y="1247266"/>
                </a:lnTo>
                <a:lnTo>
                  <a:pt x="65658" y="1280540"/>
                </a:lnTo>
                <a:lnTo>
                  <a:pt x="98932" y="1307972"/>
                </a:lnTo>
                <a:lnTo>
                  <a:pt x="137032" y="1328674"/>
                </a:lnTo>
                <a:lnTo>
                  <a:pt x="179196" y="1341627"/>
                </a:lnTo>
                <a:lnTo>
                  <a:pt x="224408" y="1346200"/>
                </a:lnTo>
                <a:lnTo>
                  <a:pt x="5909691" y="1346200"/>
                </a:lnTo>
                <a:lnTo>
                  <a:pt x="5954902" y="1341627"/>
                </a:lnTo>
                <a:lnTo>
                  <a:pt x="5997067" y="1328674"/>
                </a:lnTo>
                <a:lnTo>
                  <a:pt x="6035167" y="1307972"/>
                </a:lnTo>
                <a:lnTo>
                  <a:pt x="6068314" y="1280540"/>
                </a:lnTo>
                <a:lnTo>
                  <a:pt x="6095745" y="1247266"/>
                </a:lnTo>
                <a:lnTo>
                  <a:pt x="6116446" y="1209166"/>
                </a:lnTo>
                <a:lnTo>
                  <a:pt x="6129527" y="1167129"/>
                </a:lnTo>
                <a:lnTo>
                  <a:pt x="6134099" y="1121917"/>
                </a:lnTo>
                <a:lnTo>
                  <a:pt x="6134099" y="224408"/>
                </a:lnTo>
                <a:lnTo>
                  <a:pt x="6129527" y="179196"/>
                </a:lnTo>
                <a:lnTo>
                  <a:pt x="6116446" y="137032"/>
                </a:lnTo>
                <a:lnTo>
                  <a:pt x="6095745" y="98932"/>
                </a:lnTo>
                <a:lnTo>
                  <a:pt x="6068314" y="65658"/>
                </a:lnTo>
                <a:lnTo>
                  <a:pt x="6035167" y="38353"/>
                </a:lnTo>
                <a:lnTo>
                  <a:pt x="5997067" y="17652"/>
                </a:lnTo>
                <a:lnTo>
                  <a:pt x="5954902" y="4571"/>
                </a:lnTo>
                <a:lnTo>
                  <a:pt x="5909691" y="0"/>
                </a:lnTo>
                <a:close/>
              </a:path>
            </a:pathLst>
          </a:custGeom>
          <a:solidFill>
            <a:srgbClr val="DFEC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17289" y="1493138"/>
            <a:ext cx="6134100" cy="1632585"/>
          </a:xfrm>
          <a:custGeom>
            <a:avLst/>
            <a:gdLst/>
            <a:ahLst/>
            <a:cxnLst/>
            <a:rect l="l" t="t" r="r" b="b"/>
            <a:pathLst>
              <a:path w="6134100" h="1632585">
                <a:moveTo>
                  <a:pt x="0" y="224409"/>
                </a:moveTo>
                <a:lnTo>
                  <a:pt x="4572" y="179197"/>
                </a:lnTo>
                <a:lnTo>
                  <a:pt x="17652" y="137033"/>
                </a:lnTo>
                <a:lnTo>
                  <a:pt x="38353" y="98933"/>
                </a:lnTo>
                <a:lnTo>
                  <a:pt x="65659" y="65659"/>
                </a:lnTo>
                <a:lnTo>
                  <a:pt x="98933" y="38353"/>
                </a:lnTo>
                <a:lnTo>
                  <a:pt x="137033" y="17652"/>
                </a:lnTo>
                <a:lnTo>
                  <a:pt x="179197" y="4572"/>
                </a:lnTo>
                <a:lnTo>
                  <a:pt x="224409" y="0"/>
                </a:lnTo>
                <a:lnTo>
                  <a:pt x="3578225" y="0"/>
                </a:lnTo>
                <a:lnTo>
                  <a:pt x="5111750" y="0"/>
                </a:lnTo>
                <a:lnTo>
                  <a:pt x="5909691" y="0"/>
                </a:lnTo>
                <a:lnTo>
                  <a:pt x="5954903" y="4572"/>
                </a:lnTo>
                <a:lnTo>
                  <a:pt x="5997067" y="17652"/>
                </a:lnTo>
                <a:lnTo>
                  <a:pt x="6035167" y="38353"/>
                </a:lnTo>
                <a:lnTo>
                  <a:pt x="6068314" y="65659"/>
                </a:lnTo>
                <a:lnTo>
                  <a:pt x="6095745" y="98933"/>
                </a:lnTo>
                <a:lnTo>
                  <a:pt x="6116446" y="137033"/>
                </a:lnTo>
                <a:lnTo>
                  <a:pt x="6129528" y="179197"/>
                </a:lnTo>
                <a:lnTo>
                  <a:pt x="6134100" y="224409"/>
                </a:lnTo>
                <a:lnTo>
                  <a:pt x="6134100" y="785368"/>
                </a:lnTo>
                <a:lnTo>
                  <a:pt x="6134100" y="1121918"/>
                </a:lnTo>
                <a:lnTo>
                  <a:pt x="6129528" y="1167130"/>
                </a:lnTo>
                <a:lnTo>
                  <a:pt x="6116446" y="1209166"/>
                </a:lnTo>
                <a:lnTo>
                  <a:pt x="6095745" y="1247266"/>
                </a:lnTo>
                <a:lnTo>
                  <a:pt x="6068314" y="1280540"/>
                </a:lnTo>
                <a:lnTo>
                  <a:pt x="6035167" y="1307973"/>
                </a:lnTo>
                <a:lnTo>
                  <a:pt x="5997067" y="1328674"/>
                </a:lnTo>
                <a:lnTo>
                  <a:pt x="5954903" y="1341627"/>
                </a:lnTo>
                <a:lnTo>
                  <a:pt x="5909691" y="1346200"/>
                </a:lnTo>
                <a:lnTo>
                  <a:pt x="5111750" y="1346200"/>
                </a:lnTo>
                <a:lnTo>
                  <a:pt x="3346831" y="1632585"/>
                </a:lnTo>
                <a:lnTo>
                  <a:pt x="3578225" y="1346200"/>
                </a:lnTo>
                <a:lnTo>
                  <a:pt x="224409" y="1346200"/>
                </a:lnTo>
                <a:lnTo>
                  <a:pt x="179197" y="1341627"/>
                </a:lnTo>
                <a:lnTo>
                  <a:pt x="137033" y="1328674"/>
                </a:lnTo>
                <a:lnTo>
                  <a:pt x="98933" y="1307973"/>
                </a:lnTo>
                <a:lnTo>
                  <a:pt x="65659" y="1280540"/>
                </a:lnTo>
                <a:lnTo>
                  <a:pt x="38353" y="1247266"/>
                </a:lnTo>
                <a:lnTo>
                  <a:pt x="17652" y="1209166"/>
                </a:lnTo>
                <a:lnTo>
                  <a:pt x="4572" y="1167130"/>
                </a:lnTo>
                <a:lnTo>
                  <a:pt x="0" y="1121918"/>
                </a:lnTo>
                <a:lnTo>
                  <a:pt x="0" y="785368"/>
                </a:lnTo>
                <a:lnTo>
                  <a:pt x="0" y="224409"/>
                </a:lnTo>
                <a:close/>
              </a:path>
            </a:pathLst>
          </a:custGeom>
          <a:ln w="19050">
            <a:solidFill>
              <a:srgbClr val="800C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73879" y="1604010"/>
            <a:ext cx="1257300" cy="3817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26379" y="1604010"/>
            <a:ext cx="914400" cy="3817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935979" y="1604010"/>
            <a:ext cx="4267200" cy="3817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16779" y="1970532"/>
            <a:ext cx="1828800" cy="381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73879" y="2336292"/>
            <a:ext cx="3086100" cy="381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55180" y="2336292"/>
            <a:ext cx="914400" cy="381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79219" y="1492758"/>
            <a:ext cx="1700530" cy="2689225"/>
          </a:xfrm>
          <a:custGeom>
            <a:avLst/>
            <a:gdLst/>
            <a:ahLst/>
            <a:cxnLst/>
            <a:rect l="l" t="t" r="r" b="b"/>
            <a:pathLst>
              <a:path w="1700530" h="2689225">
                <a:moveTo>
                  <a:pt x="0" y="2688717"/>
                </a:moveTo>
                <a:lnTo>
                  <a:pt x="1700402" y="2688717"/>
                </a:lnTo>
                <a:lnTo>
                  <a:pt x="1700402" y="0"/>
                </a:lnTo>
                <a:lnTo>
                  <a:pt x="0" y="0"/>
                </a:lnTo>
                <a:lnTo>
                  <a:pt x="0" y="2688717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11340" y="3969258"/>
            <a:ext cx="2163445" cy="632460"/>
          </a:xfrm>
          <a:custGeom>
            <a:avLst/>
            <a:gdLst/>
            <a:ahLst/>
            <a:cxnLst/>
            <a:rect l="l" t="t" r="r" b="b"/>
            <a:pathLst>
              <a:path w="2163445" h="632460">
                <a:moveTo>
                  <a:pt x="0" y="632459"/>
                </a:moveTo>
                <a:lnTo>
                  <a:pt x="2163063" y="632459"/>
                </a:lnTo>
                <a:lnTo>
                  <a:pt x="2163063" y="0"/>
                </a:lnTo>
                <a:lnTo>
                  <a:pt x="0" y="0"/>
                </a:lnTo>
                <a:lnTo>
                  <a:pt x="0" y="632459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379219" y="1178052"/>
            <a:ext cx="215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0000"/>
                </a:solidFill>
                <a:latin typeface="Century Gothic"/>
                <a:cs typeface="Century Gothic"/>
              </a:rPr>
              <a:t>1.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912102" y="3684016"/>
            <a:ext cx="1866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5" dirty="0">
                <a:solidFill>
                  <a:srgbClr val="FF0000"/>
                </a:solidFill>
                <a:latin typeface="Arial Narrow"/>
                <a:cs typeface="Arial Narrow"/>
              </a:rPr>
              <a:t>2.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013460" y="423926"/>
            <a:ext cx="3073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000000"/>
                </a:solidFill>
                <a:latin typeface="PMingLiU"/>
                <a:cs typeface="PMingLiU"/>
              </a:rPr>
              <a:t>內容填寫範例</a:t>
            </a:r>
            <a:r>
              <a:rPr sz="2400" dirty="0">
                <a:solidFill>
                  <a:srgbClr val="000000"/>
                </a:solidFill>
                <a:latin typeface="PMingLiU"/>
                <a:cs typeface="PMingLiU"/>
              </a:rPr>
              <a:t>續</a:t>
            </a:r>
            <a:endParaRPr sz="2400">
              <a:latin typeface="PMingLiU"/>
              <a:cs typeface="PMingLiU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0404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312</Words>
  <Application>Microsoft Office PowerPoint</Application>
  <PresentationFormat>寬螢幕</PresentationFormat>
  <Paragraphs>90</Paragraphs>
  <Slides>31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31</vt:i4>
      </vt:variant>
    </vt:vector>
  </HeadingPairs>
  <TitlesOfParts>
    <vt:vector size="42" baseType="lpstr">
      <vt:lpstr>Microsoft JhengHei</vt:lpstr>
      <vt:lpstr>Microsoft JhengHei</vt:lpstr>
      <vt:lpstr>新細明體</vt:lpstr>
      <vt:lpstr>新細明體</vt:lpstr>
      <vt:lpstr>Arial Narrow</vt:lpstr>
      <vt:lpstr>Calibri</vt:lpstr>
      <vt:lpstr>Calibri Light</vt:lpstr>
      <vt:lpstr>Century Gothic</vt:lpstr>
      <vt:lpstr>Times New Roman</vt:lpstr>
      <vt:lpstr>Wingdings</vt:lpstr>
      <vt:lpstr>Office Theme</vt:lpstr>
      <vt:lpstr>PowerPoint 簡報</vt:lpstr>
      <vt:lpstr>目錄</vt:lpstr>
      <vt:lpstr>平台介紹</vt:lpstr>
      <vt:lpstr>登入讀書會/學習社群平台-1</vt:lpstr>
      <vt:lpstr>登入讀書會/學習社群平台-2</vt:lpstr>
      <vt:lpstr>平台首頁介紹</vt:lpstr>
      <vt:lpstr>PowerPoint 簡報</vt:lpstr>
      <vt:lpstr>內容填寫範例</vt:lpstr>
      <vt:lpstr>內容填寫範例續</vt:lpstr>
      <vt:lpstr>PowerPoint 簡報</vt:lpstr>
      <vt:lpstr>轉存CSV檔</vt:lpstr>
      <vt:lpstr>首頁--&gt;點選我的讀書會下方讀書會進入我的讀書會</vt:lpstr>
      <vt:lpstr>點選讀書會成員點用戶上傳</vt:lpstr>
      <vt:lpstr>PowerPoint 簡報</vt:lpstr>
      <vt:lpstr>PowerPoint 簡報</vt:lpstr>
      <vt:lpstr>感謝您! 推動閱讀風氣~</vt:lpstr>
      <vt:lpstr>加入讀書會成員-教師代理人</vt:lpstr>
      <vt:lpstr>PowerPoint 簡報</vt:lpstr>
      <vt:lpstr>已加入讀書會成員畫面</vt:lpstr>
      <vt:lpstr>更改成員角色設定</vt:lpstr>
      <vt:lpstr>設定學習心得上傳(設定繳交作業檔案)</vt:lpstr>
      <vt:lpstr>新增活動或資源設定繳交作業(檔案)</vt:lpstr>
      <vt:lpstr>期末心得作業設定編輯範例</vt:lpstr>
      <vt:lpstr>3.繳交類型(勾選 V 提交檔案)</vt:lpstr>
      <vt:lpstr>5.通知:設定為”是”</vt:lpstr>
      <vt:lpstr>設定完成:儲存設定</vt:lpstr>
      <vt:lpstr>PowerPoint 簡報</vt:lpstr>
      <vt:lpstr>點選檢視/評分所有繳交的作業點選已提交檔案可線上瀏覽或評分等等</vt:lpstr>
      <vt:lpstr>點選下載全部繳交的作業點右鍵在資料夾開啟</vt:lpstr>
      <vt:lpstr>PowerPoint 簡報</vt:lpstr>
      <vt:lpstr>問題反應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THMU</dc:creator>
  <cp:lastModifiedBy>吳培寧</cp:lastModifiedBy>
  <cp:revision>2</cp:revision>
  <dcterms:created xsi:type="dcterms:W3CDTF">2021-02-03T03:47:02Z</dcterms:created>
  <dcterms:modified xsi:type="dcterms:W3CDTF">2021-02-03T03:48:46Z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2018-12-28T00:00:00Z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2021-02-03T00:00:00Z</vt:filetime>
  </property>
</Properties>
</file>