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3" r:id="rId3"/>
    <p:sldId id="284" r:id="rId4"/>
    <p:sldId id="259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3" r:id="rId13"/>
    <p:sldId id="282" r:id="rId14"/>
    <p:sldId id="260" r:id="rId15"/>
    <p:sldId id="261" r:id="rId16"/>
    <p:sldId id="263" r:id="rId17"/>
    <p:sldId id="274" r:id="rId18"/>
    <p:sldId id="265" r:id="rId19"/>
    <p:sldId id="278" r:id="rId20"/>
    <p:sldId id="279" r:id="rId21"/>
    <p:sldId id="275" r:id="rId22"/>
    <p:sldId id="267" r:id="rId23"/>
    <p:sldId id="266" r:id="rId24"/>
    <p:sldId id="271" r:id="rId25"/>
    <p:sldId id="280" r:id="rId26"/>
    <p:sldId id="276" r:id="rId27"/>
    <p:sldId id="277" r:id="rId28"/>
    <p:sldId id="270" r:id="rId29"/>
    <p:sldId id="269" r:id="rId30"/>
    <p:sldId id="268" r:id="rId31"/>
    <p:sldId id="292" r:id="rId32"/>
    <p:sldId id="27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281" r:id="rId44"/>
    <p:sldId id="262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A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1264B-1CE8-45B1-9BFB-8C89F68BCCCF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5912F-353C-4261-B1DE-5CBFA656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45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0895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95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77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276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476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23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06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53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86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61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59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14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34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29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5912F-353C-4261-B1DE-5CBFA6562606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12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4D14E-B50D-4B6B-90F8-9A046BE585ED}" type="datetimeFigureOut">
              <a:rPr lang="zh-TW" altLang="en-US" smtClean="0"/>
              <a:t>2015/11/9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22FA-5121-4ADD-BBCF-E1C84D5A58E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BF%AA%E5%A3%AB%E5%B0%BC%E7%BB%8F%E5%85%B8%E5%8A%A8%E7%94%BB%E9%95%BF%E7%89%87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s://zh.wikipedia.org/wiki/%E5%B7%B4%E9%BB%8E" TargetMode="External"/><Relationship Id="rId4" Type="http://schemas.openxmlformats.org/officeDocument/2006/relationships/hyperlink" Target="https://zh.wikipedia.org/wiki/%E6%B3%95%E5%9C%8B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WBZi2a81hYI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artnet.com/artists/hieronymus-bosch/past-auction-result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tnet.com/artists/leonardo+da+vinci/past-auction-results" TargetMode="Externa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Egypt" TargetMode="External"/><Relationship Id="rId2" Type="http://schemas.openxmlformats.org/officeDocument/2006/relationships/hyperlink" Target="https://en.wikipedia.org/wiki/C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artnet.com/artists/th%C3%A9odule-ribot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artnet.com/artists/pierre-auguste-renoir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artnet.com/artists/pierre-auguste-renoi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artnet.com/artists/kees+van-dongen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net.com/artists/carl+olof-larsson/past-auction-results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artnet.com/artists/arthur-rackha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artnet.com/artists/jeff-koon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Mohandas_K._Gandhi" TargetMode="Externa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siscolossal.com/2015/04/intimate-portraits-of-artists-and-their-cats-compiled-by-alison-nastasi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time_continue=150&amp;v=9GIhPDp6T4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www.welluneednt.com/" TargetMode="External"/><Relationship Id="rId4" Type="http://schemas.openxmlformats.org/officeDocument/2006/relationships/hyperlink" Target="http://news.readmoo.com/2015/01/09/qa-with-mr-murakam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83265"/>
            <a:ext cx="4043263" cy="51390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96552" y="2416175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貓與人類的文明生活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700" dirty="0"/>
              <a:t>Topic: Cats and Human Civilizations</a:t>
            </a:r>
            <a:endParaRPr lang="zh-TW" altLang="en-US" sz="27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5048" y="3893025"/>
            <a:ext cx="6400800" cy="206308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主持人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亞洲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大學圖書館廖淑娟館長 </a:t>
            </a:r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Chair: 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Shu-Chuan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Liao, Director of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Library</a:t>
            </a:r>
          </a:p>
          <a:p>
            <a:pPr algn="l"/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與談人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創意設計學院黃明媛助理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Guest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Huang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Ming-</a:t>
            </a:r>
            <a:r>
              <a:rPr lang="en-US" altLang="zh-TW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Yaunn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assistant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professor of Dept. of Fashion Design,</a:t>
            </a:r>
          </a:p>
          <a:p>
            <a:pPr algn="l"/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College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 Creative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Design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0" b="82950"/>
          <a:stretch/>
        </p:blipFill>
        <p:spPr>
          <a:xfrm>
            <a:off x="4259" y="158327"/>
            <a:ext cx="9144000" cy="121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natume-2_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2705"/>
            <a:ext cx="3034031" cy="227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4851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貓小說</a:t>
            </a:r>
            <a:r>
              <a:rPr lang="en-US" altLang="zh-TW" sz="1400" dirty="0" smtClean="0"/>
              <a:t>-</a:t>
            </a:r>
            <a:r>
              <a:rPr lang="zh-TW" altLang="en-US" sz="1400" dirty="0" smtClean="0"/>
              <a:t>夏目漱石；我是貓</a:t>
            </a:r>
            <a:endParaRPr lang="en-US" altLang="zh-TW" sz="1400" dirty="0" smtClean="0"/>
          </a:p>
        </p:txBody>
      </p:sp>
      <p:sp>
        <p:nvSpPr>
          <p:cNvPr id="5" name="矩形 4"/>
          <p:cNvSpPr/>
          <p:nvPr/>
        </p:nvSpPr>
        <p:spPr>
          <a:xfrm>
            <a:off x="107504" y="4193793"/>
            <a:ext cx="798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書中的無名貓，生活在教師苦沙彌家，看著知識份子與金權主義者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資本主義的潮流下，尋找各自的自我定位。在牠的眼中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主人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苦沙彌是一個虛偽、頑固、倔強、不滿社會一切風尚、滿臉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苦澀的所謂知識份子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努力想釐清自我的社會定位因此不斷與金權主義者戰鬥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最後的結果，卻是永遠無法達到理想中的境地。</a:t>
            </a:r>
          </a:p>
        </p:txBody>
      </p:sp>
      <p:pic>
        <p:nvPicPr>
          <p:cNvPr id="31746" name="Picture 2" descr="http://photo.roodo.com/photos/4025708_x995bst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8232"/>
            <a:ext cx="66675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4851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貓經濟</a:t>
            </a:r>
            <a:endParaRPr lang="en-US" altLang="zh-TW" sz="1400" dirty="0" smtClean="0"/>
          </a:p>
        </p:txBody>
      </p:sp>
      <p:sp>
        <p:nvSpPr>
          <p:cNvPr id="5" name="矩形 4"/>
          <p:cNvSpPr/>
          <p:nvPr/>
        </p:nvSpPr>
        <p:spPr>
          <a:xfrm>
            <a:off x="8314" y="5506971"/>
            <a:ext cx="93089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根據「全球授權」雜誌統計，三麗鷗去年在授權零售事業的營收高達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億美元（約台幣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億元）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萬種，在授權產業中全球排名第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。在競爭的同業中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落後擁有米老鼠和冰雪奇緣的迪士尼，以及生產芭比娃娃的美泰兒公司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專家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估計，三麗鷗的獲利中，有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是凱蒂貓創造的。</a:t>
            </a:r>
          </a:p>
        </p:txBody>
      </p:sp>
      <p:pic>
        <p:nvPicPr>
          <p:cNvPr id="32770" name="Picture 2" descr="http://pgw.udn.com.tw/gw/photo.php?u=http://uc.udn.com.tw/photo/2015/09/13/1/1304116.jpg&amp;sl=W&amp;fw=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7" y="619607"/>
            <a:ext cx="7134225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4851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貓經濟 </a:t>
            </a:r>
            <a:r>
              <a:rPr lang="en-US" altLang="zh-TW" sz="1400" dirty="0" err="1" smtClean="0"/>
              <a:t>Aristocrate</a:t>
            </a:r>
            <a:r>
              <a:rPr lang="en-US" altLang="zh-TW" sz="1400" dirty="0" smtClean="0"/>
              <a:t> </a:t>
            </a:r>
            <a:r>
              <a:rPr lang="zh-TW" altLang="en-US" sz="1400" dirty="0" smtClean="0"/>
              <a:t>貴族</a:t>
            </a:r>
            <a:endParaRPr lang="en-US" altLang="zh-TW" sz="1400" dirty="0" smtClean="0"/>
          </a:p>
        </p:txBody>
      </p:sp>
      <p:sp>
        <p:nvSpPr>
          <p:cNvPr id="5" name="矩形 4"/>
          <p:cNvSpPr/>
          <p:nvPr/>
        </p:nvSpPr>
        <p:spPr>
          <a:xfrm>
            <a:off x="8314" y="5506971"/>
            <a:ext cx="8186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它的上映日期是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日（香港則於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日上映）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tooltip="迪士尼經典動畫長片"/>
              </a:rPr>
              <a:t>華特迪士尼經典動畫長片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。影片故事發生在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1910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tooltip="法國"/>
              </a:rPr>
              <a:t>法國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tooltip="巴黎"/>
              </a:rPr>
              <a:t>巴黎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講述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了一隻名叫「杜翠絲（意即「公爵夫人」）」的貓媽媽和牠的三隻小貓的生活故事。</a:t>
            </a:r>
          </a:p>
        </p:txBody>
      </p:sp>
      <p:pic>
        <p:nvPicPr>
          <p:cNvPr id="1026" name="Picture 2" descr="Aristopos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652"/>
            <a:ext cx="3256004" cy="483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c.pimg.tw/foxcat0513/4a4c48ceeb4d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15" y="573652"/>
            <a:ext cx="57150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28185" y="4972979"/>
            <a:ext cx="2915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https://www.youtube.com/watch?v=cnBNttkNw7w</a:t>
            </a:r>
          </a:p>
        </p:txBody>
      </p:sp>
    </p:spTree>
    <p:extLst>
      <p:ext uri="{BB962C8B-B14F-4D97-AF65-F5344CB8AC3E}">
        <p14:creationId xmlns:p14="http://schemas.microsoft.com/office/powerpoint/2010/main" val="33711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380319" y="6416538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18th- and 19th-century French art</a:t>
            </a:r>
          </a:p>
        </p:txBody>
      </p:sp>
      <p:pic>
        <p:nvPicPr>
          <p:cNvPr id="15362" name="Picture 2" descr="Woman with a Cat: Dangerous Car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5" y="536268"/>
            <a:ext cx="4968552" cy="619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995936" y="55166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altLang="zh-TW" sz="1400" dirty="0">
                <a:solidFill>
                  <a:schemeClr val="bg2">
                    <a:lumMod val="50000"/>
                  </a:schemeClr>
                </a:solidFill>
              </a:rPr>
              <a:t>: http://dreamycat0421.pixnet.net/blog/post/118498771-%E3%80%8C%E8%B2%93%E8%97%9D%E8%A1%93%E3%80%8D%3F</a:t>
            </a:r>
            <a:endParaRPr lang="zh-TW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504" y="92469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貓與藝術</a:t>
            </a:r>
            <a:r>
              <a:rPr lang="en-US" altLang="zh-TW" sz="1400" dirty="0" smtClean="0"/>
              <a:t>?</a:t>
            </a:r>
            <a:endParaRPr lang="en-US" altLang="zh-TW" sz="1400" dirty="0"/>
          </a:p>
          <a:p>
            <a:r>
              <a:rPr lang="zh-TW" altLang="en-US" sz="1400" dirty="0" smtClean="0"/>
              <a:t>貓的毛色</a:t>
            </a:r>
            <a:endParaRPr lang="en-US" altLang="zh-TW" sz="1400" dirty="0"/>
          </a:p>
        </p:txBody>
      </p:sp>
      <p:pic>
        <p:nvPicPr>
          <p:cNvPr id="1026" name="Picture 2" descr="http://pic.pimg.tw/dreamycat0421/1373034492-641459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9" y="1700808"/>
            <a:ext cx="2875652" cy="36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c.pimg.tw/dreamycat0421/1373034493-16035619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03" y="1700808"/>
            <a:ext cx="2810298" cy="36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ic.pimg.tw/dreamycat0421/1373034495-3826919649.jpg?v=13730344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1700808"/>
            <a:ext cx="3109787" cy="36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07504" y="924694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/>
              <a:t>貓展</a:t>
            </a:r>
            <a:r>
              <a:rPr lang="en-US" altLang="zh-TW" sz="1400" dirty="0"/>
              <a:t>:</a:t>
            </a:r>
            <a:r>
              <a:rPr lang="zh-TW" altLang="en-US" sz="1400" dirty="0"/>
              <a:t> 在澳洲、歐洲、 美國皆</a:t>
            </a:r>
            <a:r>
              <a:rPr lang="zh-TW" altLang="en-US" sz="1400" dirty="0" smtClean="0"/>
              <a:t>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400" dirty="0" smtClean="0"/>
              <a:t>以</a:t>
            </a:r>
            <a:r>
              <a:rPr lang="en-US" altLang="zh-TW" sz="1400" dirty="0"/>
              <a:t>The US Cat Fanciers‘ Association. (CFA) </a:t>
            </a:r>
            <a:r>
              <a:rPr lang="zh-TW" altLang="en-US" sz="1400" dirty="0" smtClean="0"/>
              <a:t>最</a:t>
            </a:r>
            <a:r>
              <a:rPr lang="zh-TW" altLang="en-US" sz="1400" dirty="0"/>
              <a:t>盛大</a:t>
            </a:r>
            <a:endParaRPr lang="en-US" altLang="zh-TW" sz="1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66" t="7580" r="3703" b="12686"/>
          <a:stretch/>
        </p:blipFill>
        <p:spPr>
          <a:xfrm>
            <a:off x="0" y="1772816"/>
            <a:ext cx="9188775" cy="44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07504" y="92469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貓的功能</a:t>
            </a:r>
            <a:endParaRPr lang="en-US" altLang="zh-TW" sz="1400" dirty="0"/>
          </a:p>
          <a:p>
            <a:r>
              <a:rPr lang="zh-TW" altLang="en-US" sz="1400" dirty="0" smtClean="0"/>
              <a:t>陪伴</a:t>
            </a:r>
            <a:r>
              <a:rPr lang="zh-TW" altLang="en-US" sz="1400" dirty="0" smtClean="0">
                <a:latin typeface="+mn-ea"/>
              </a:rPr>
              <a:t>動物、</a:t>
            </a:r>
            <a:r>
              <a:rPr lang="zh-TW" altLang="en-US" sz="1400" dirty="0">
                <a:latin typeface="+mn-ea"/>
              </a:rPr>
              <a:t>毛皮</a:t>
            </a:r>
            <a:r>
              <a:rPr lang="zh-TW" altLang="en-US" sz="1400" dirty="0"/>
              <a:t>、肉食、</a:t>
            </a:r>
            <a:r>
              <a:rPr lang="zh-TW" altLang="en-US" sz="1400" dirty="0">
                <a:hlinkClick r:id="rId2"/>
              </a:rPr>
              <a:t>滅鼠</a:t>
            </a:r>
            <a:endParaRPr lang="en-US" altLang="zh-TW" sz="1400" dirty="0"/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5649" t="14548" r="26755" b="23505"/>
          <a:stretch/>
        </p:blipFill>
        <p:spPr>
          <a:xfrm>
            <a:off x="251520" y="1447914"/>
            <a:ext cx="6192689" cy="45365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504" y="598441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https://www.youtube.com/watch?v=WBZi2a81hYI</a:t>
            </a:r>
          </a:p>
        </p:txBody>
      </p:sp>
    </p:spTree>
    <p:extLst>
      <p:ext uri="{BB962C8B-B14F-4D97-AF65-F5344CB8AC3E}">
        <p14:creationId xmlns:p14="http://schemas.microsoft.com/office/powerpoint/2010/main" val="20773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2040" y="6021288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smtClean="0"/>
              <a:t>Leonardo Da Vinci,</a:t>
            </a:r>
            <a:r>
              <a:rPr lang="en-US" altLang="zh-TW" sz="1400" dirty="0"/>
              <a:t> </a:t>
            </a:r>
            <a:endParaRPr lang="en-US" altLang="zh-TW" sz="1400" dirty="0" smtClean="0"/>
          </a:p>
          <a:p>
            <a:r>
              <a:rPr lang="en-US" altLang="zh-TW" sz="1400" dirty="0"/>
              <a:t>Study of Cat Movements and Position 1517-18</a:t>
            </a:r>
          </a:p>
        </p:txBody>
      </p:sp>
      <p:pic>
        <p:nvPicPr>
          <p:cNvPr id="14338" name="Picture 2" descr="Study of Cat Movements and Position 1517-18 - Leonardo Da Vinci - www.leonardoda-vinci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6016"/>
            <a:ext cx="4384526" cy="6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97964" y="555363"/>
            <a:ext cx="5526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altLang="zh-TW" sz="1400" dirty="0">
                <a:solidFill>
                  <a:schemeClr val="bg2">
                    <a:lumMod val="50000"/>
                  </a:schemeClr>
                </a:solidFill>
              </a:rPr>
              <a:t>: https://news.artnet.com/art-world/10-best-cat-paintings-13438</a:t>
            </a:r>
            <a:endParaRPr lang="zh-TW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31576" y="1500873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err="1">
                <a:hlinkClick r:id="rId2"/>
              </a:rPr>
              <a:t>Hieronymous</a:t>
            </a:r>
            <a:r>
              <a:rPr lang="en-US" altLang="zh-TW" sz="1400" u="sng" dirty="0">
                <a:hlinkClick r:id="rId2"/>
              </a:rPr>
              <a:t> Bosch</a:t>
            </a:r>
            <a:endParaRPr lang="en-US" altLang="zh-TW" sz="1400" dirty="0"/>
          </a:p>
        </p:txBody>
      </p:sp>
      <p:pic>
        <p:nvPicPr>
          <p:cNvPr id="2050" name="Picture 2" descr="Hieronymous Bosch, &quot;The Temptation of St. Anthony&quot; (right panel), c. 1501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743"/>
            <a:ext cx="4788023" cy="33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thumb/8/83/Bosch,_Hieronymus_-_The_Garden_of_Earthly_Delights,_central_panel_-_Detail_Cat.jpg/1280px-Bosch,_Hieronymus_-_The_Garden_of_Earthly_Delights,_central_panel_-_Detail_C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29" y="1827743"/>
            <a:ext cx="4284372" cy="33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31576" y="997340"/>
            <a:ext cx="66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333333"/>
                </a:solidFill>
                <a:latin typeface="Georgia" panose="02040502050405020303" pitchFamily="18" charset="0"/>
              </a:rPr>
              <a:t>"The smallest feline is a masterpiece," wrote </a:t>
            </a:r>
            <a:r>
              <a:rPr lang="en-US" altLang="zh-TW" u="sng" dirty="0">
                <a:latin typeface="Georgia" panose="02040502050405020303" pitchFamily="18" charset="0"/>
                <a:hlinkClick r:id="rId5"/>
              </a:rPr>
              <a:t>Leonardo da Vinci</a:t>
            </a:r>
            <a:endParaRPr lang="zh-TW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111755" y="6030776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TW" sz="1400" b="1" dirty="0"/>
              <a:t>Giovanni </a:t>
            </a:r>
            <a:r>
              <a:rPr lang="en-AU" altLang="zh-TW" sz="1400" b="1" dirty="0" err="1"/>
              <a:t>Lanfranco</a:t>
            </a:r>
            <a:r>
              <a:rPr lang="en-AU" altLang="zh-TW" sz="1400" dirty="0"/>
              <a:t>: </a:t>
            </a:r>
            <a:r>
              <a:rPr lang="en-AU" altLang="zh-TW" sz="1400" i="1" dirty="0"/>
              <a:t>Young Man Lying on a Bed with a Cat (c.1620)</a:t>
            </a:r>
            <a:endParaRPr lang="en-US" altLang="zh-TW" sz="1400" dirty="0"/>
          </a:p>
        </p:txBody>
      </p:sp>
      <p:pic>
        <p:nvPicPr>
          <p:cNvPr id="18434" name="Picture 2" descr="http://2.bp.blogspot.com/-VAdM8vQ1qoA/U6F0Or0DcGI/AAAAAAAACGE/DlbjrEJ0r3Q/s1600/ca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" y="811889"/>
            <a:ext cx="7079982" cy="51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580315" y="574046"/>
            <a:ext cx="4806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altLang="zh-TW" sz="1400" dirty="0">
                <a:solidFill>
                  <a:schemeClr val="bg2">
                    <a:lumMod val="50000"/>
                  </a:schemeClr>
                </a:solidFill>
              </a:rPr>
              <a:t>: https://en.wikipedia.org/wiki/Cats_in_ancient_Egypt</a:t>
            </a:r>
            <a:endParaRPr lang="zh-TW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843" y="5373216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hlinkClick r:id="rId2" tooltip="Cat"/>
              </a:rPr>
              <a:t>Cats</a:t>
            </a:r>
            <a:r>
              <a:rPr lang="en-US" altLang="zh-TW" sz="1400" dirty="0"/>
              <a:t> (</a:t>
            </a:r>
            <a:r>
              <a:rPr lang="en-US" altLang="zh-TW" sz="1400" i="1" dirty="0" err="1"/>
              <a:t>Felis</a:t>
            </a:r>
            <a:r>
              <a:rPr lang="en-US" altLang="zh-TW" sz="1400" i="1" dirty="0"/>
              <a:t> </a:t>
            </a:r>
            <a:r>
              <a:rPr lang="en-US" altLang="zh-TW" sz="1400" i="1" dirty="0" err="1"/>
              <a:t>silvestris</a:t>
            </a:r>
            <a:r>
              <a:rPr lang="en-US" altLang="zh-TW" sz="1400" i="1" dirty="0"/>
              <a:t> </a:t>
            </a:r>
            <a:r>
              <a:rPr lang="en-US" altLang="zh-TW" sz="1400" i="1" dirty="0" err="1"/>
              <a:t>catus</a:t>
            </a:r>
            <a:r>
              <a:rPr lang="en-US" altLang="zh-TW" sz="1400" dirty="0"/>
              <a:t>), known in </a:t>
            </a:r>
            <a:r>
              <a:rPr lang="en-US" altLang="zh-TW" sz="1400" dirty="0">
                <a:hlinkClick r:id="rId3" tooltip="Ancient Egypt"/>
              </a:rPr>
              <a:t>Ancient Egypt</a:t>
            </a:r>
            <a:r>
              <a:rPr lang="en-US" altLang="zh-TW" sz="1400" dirty="0"/>
              <a:t> as "</a:t>
            </a:r>
            <a:r>
              <a:rPr lang="en-US" altLang="zh-TW" sz="1400" dirty="0" smtClean="0"/>
              <a:t>Mau“</a:t>
            </a:r>
          </a:p>
          <a:p>
            <a:endParaRPr lang="en-US" altLang="zh-TW" sz="1400" dirty="0"/>
          </a:p>
          <a:p>
            <a:r>
              <a:rPr lang="zh-TW" altLang="en-US" sz="1400" dirty="0" smtClean="0"/>
              <a:t>貓在古埃及也叫做</a:t>
            </a:r>
            <a:r>
              <a:rPr lang="en-US" altLang="zh-TW" sz="1400" dirty="0" smtClean="0"/>
              <a:t>”</a:t>
            </a:r>
            <a:r>
              <a:rPr lang="zh-TW" altLang="en-US" sz="1400" dirty="0" smtClean="0"/>
              <a:t>貓</a:t>
            </a:r>
            <a:r>
              <a:rPr lang="en-US" altLang="zh-TW" sz="1400" dirty="0" smtClean="0"/>
              <a:t>”Mau, </a:t>
            </a:r>
            <a:r>
              <a:rPr lang="zh-TW" altLang="en-US" sz="1400" dirty="0" smtClean="0"/>
              <a:t>是</a:t>
            </a:r>
            <a:r>
              <a:rPr lang="en-US" altLang="zh-TW" sz="1400" dirty="0" err="1" smtClean="0"/>
              <a:t>Bast</a:t>
            </a:r>
            <a:r>
              <a:rPr lang="zh-TW" altLang="en-US" sz="1400" dirty="0" smtClean="0"/>
              <a:t>女神的化身</a:t>
            </a:r>
            <a:r>
              <a:rPr lang="en-US" altLang="zh-TW" sz="1400" dirty="0" smtClean="0"/>
              <a:t>,</a:t>
            </a:r>
            <a:r>
              <a:rPr lang="zh-TW" altLang="en-US" sz="1400" dirty="0" smtClean="0"/>
              <a:t> 協助</a:t>
            </a:r>
            <a:endParaRPr lang="en-US" altLang="zh-TW" sz="1400" dirty="0"/>
          </a:p>
        </p:txBody>
      </p:sp>
      <p:pic>
        <p:nvPicPr>
          <p:cNvPr id="23554" name="Picture 2" descr="https://upload.wikimedia.org/wikipedia/commons/thumb/1/13/Egypte_louvre_058.jpg/220px-Egypte_louvre_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3" y="1223903"/>
            <a:ext cx="2095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d21vu35cjx7sd4.cloudfront.net/dims3/MMAH/crop/0x0%2B0%2B0/resize/645x380/quality/90/?url=http%3A%2F%2Fs3.amazonaws.com%2Fassets.prod.vetstreet.com%2Fdd%2F2ecc90a33911e087a80050568d634f%2Ffile%2FEgyptian-Mau-2-645mk0622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r="29302"/>
          <a:stretch/>
        </p:blipFill>
        <p:spPr bwMode="auto">
          <a:xfrm>
            <a:off x="5796136" y="3336964"/>
            <a:ext cx="3133782" cy="33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The Great Cat defeating Apep on the Papyrus of Hunef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38" y="1223902"/>
            <a:ext cx="4206246" cy="26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644008" y="6021288"/>
            <a:ext cx="4644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TW" sz="1400" dirty="0"/>
              <a:t>Grande Odalisque </a:t>
            </a:r>
            <a:r>
              <a:rPr lang="fr-FR" altLang="zh-TW" sz="1400" b="1" dirty="0"/>
              <a:t>by Jean Auguste Dominique </a:t>
            </a:r>
            <a:r>
              <a:rPr lang="fr-FR" altLang="zh-TW" sz="1400" b="1" dirty="0" smtClean="0"/>
              <a:t>Ingres, 1819</a:t>
            </a:r>
            <a:endParaRPr lang="fr-FR" altLang="zh-TW" sz="1400" b="1" dirty="0"/>
          </a:p>
        </p:txBody>
      </p:sp>
      <p:pic>
        <p:nvPicPr>
          <p:cNvPr id="20482" name="Picture 2" descr="http://www.galleryintell.com/wp-content/uploads/2013/07/jean_auguste_dominique_ingres-la_grande_odalisque-1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71112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380319" y="6416538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18th- and 19th-century French art</a:t>
            </a:r>
          </a:p>
        </p:txBody>
      </p:sp>
      <p:pic>
        <p:nvPicPr>
          <p:cNvPr id="15362" name="Picture 2" descr="Woman with a Cat: Dangerous Car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5" y="536268"/>
            <a:ext cx="4968552" cy="619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27584" y="3629737"/>
            <a:ext cx="3091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err="1">
                <a:hlinkClick r:id="rId2"/>
              </a:rPr>
              <a:t>Théodule</a:t>
            </a:r>
            <a:r>
              <a:rPr lang="en-US" altLang="zh-TW" sz="1400" u="sng" dirty="0">
                <a:hlinkClick r:id="rId2"/>
              </a:rPr>
              <a:t>-Augustin </a:t>
            </a:r>
            <a:r>
              <a:rPr lang="en-US" altLang="zh-TW" sz="1400" u="sng" dirty="0" err="1">
                <a:hlinkClick r:id="rId2"/>
              </a:rPr>
              <a:t>Ribot</a:t>
            </a:r>
            <a:r>
              <a:rPr lang="en-US" altLang="zh-TW" sz="1400" dirty="0"/>
              <a:t>, </a:t>
            </a:r>
            <a:endParaRPr lang="en-US" altLang="zh-TW" sz="1400" dirty="0" smtClean="0"/>
          </a:p>
          <a:p>
            <a:r>
              <a:rPr lang="en-US" altLang="zh-TW" sz="1400" i="1" dirty="0" smtClean="0"/>
              <a:t>The </a:t>
            </a:r>
            <a:r>
              <a:rPr lang="en-US" altLang="zh-TW" sz="1400" i="1" dirty="0"/>
              <a:t>Cook and the Cat</a:t>
            </a:r>
            <a:r>
              <a:rPr lang="en-US" altLang="zh-TW" sz="1400" dirty="0"/>
              <a:t> (1860s)</a:t>
            </a:r>
          </a:p>
        </p:txBody>
      </p:sp>
      <p:pic>
        <p:nvPicPr>
          <p:cNvPr id="8194" name="Picture 2" descr="Théodule-Augustin Ribot, &quot;The Cook and the Cat,&quot; 1860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9980"/>
            <a:ext cx="4758208" cy="6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-31577" y="1500873"/>
            <a:ext cx="4819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err="1" smtClean="0"/>
              <a:t>Théophile</a:t>
            </a:r>
            <a:r>
              <a:rPr lang="en-US" altLang="zh-TW" sz="1400" b="1" dirty="0" smtClean="0"/>
              <a:t> </a:t>
            </a:r>
            <a:r>
              <a:rPr lang="en-US" altLang="zh-TW" sz="1400" b="1" dirty="0" err="1"/>
              <a:t>Alexandre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Steinlen</a:t>
            </a:r>
            <a:endParaRPr lang="en-US" altLang="zh-TW" sz="1400" dirty="0"/>
          </a:p>
        </p:txBody>
      </p:sp>
      <p:pic>
        <p:nvPicPr>
          <p:cNvPr id="7170" name="Picture 2" descr="https://upload.wikimedia.org/wikipedia/commons/9/99/Th%C3%A9ophile-Alexandre_Steinlen_-_Tourn%C3%A9e_du_Chat_Noir_de_Rodolphe_Salis_(Tour_of_Rodolphe_Salis'_Chat_Noir)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" y="2060847"/>
            <a:ext cx="2898038" cy="40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s-02.delcampe-static.net/img_large/auction/000/070/763/278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65" y="1425353"/>
            <a:ext cx="3371015" cy="48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ulturalcat.com/wp-content/uploads/2013/01/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34" y="1716897"/>
            <a:ext cx="3322187" cy="444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971100" y="624094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rgbClr val="52525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Poster for the French Chocolate and Tea Company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-34058" y="61373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1896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49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652120" y="3590527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hlinkClick r:id="rId2"/>
              </a:rPr>
              <a:t>Pierre-</a:t>
            </a:r>
            <a:r>
              <a:rPr lang="en-US" altLang="zh-TW" sz="1400" u="sng" dirty="0" err="1">
                <a:hlinkClick r:id="rId2"/>
              </a:rPr>
              <a:t>Auguste</a:t>
            </a:r>
            <a:r>
              <a:rPr lang="en-US" altLang="zh-TW" sz="1400" u="sng" dirty="0">
                <a:hlinkClick r:id="rId2"/>
              </a:rPr>
              <a:t> Renoir</a:t>
            </a:r>
            <a:r>
              <a:rPr lang="en-US" altLang="zh-TW" sz="1400" dirty="0"/>
              <a:t>, </a:t>
            </a:r>
            <a:r>
              <a:rPr lang="en-US" altLang="zh-TW" sz="1400" i="1" dirty="0"/>
              <a:t>Girl and Cat</a:t>
            </a:r>
            <a:r>
              <a:rPr lang="en-US" altLang="zh-TW" sz="1400" dirty="0"/>
              <a:t> (1880–81)</a:t>
            </a:r>
          </a:p>
        </p:txBody>
      </p:sp>
      <p:pic>
        <p:nvPicPr>
          <p:cNvPr id="12290" name="Picture 2" descr="Pierre-Auguste Renoir, &quot;Girl and Cat,&quot; 1880-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7226"/>
            <a:ext cx="4926609" cy="62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58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802382" y="3553271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hlinkClick r:id="rId2"/>
              </a:rPr>
              <a:t>Pierre-</a:t>
            </a:r>
            <a:r>
              <a:rPr lang="en-US" altLang="zh-TW" sz="1400" u="sng" dirty="0" err="1">
                <a:hlinkClick r:id="rId2"/>
              </a:rPr>
              <a:t>Auguste</a:t>
            </a:r>
            <a:r>
              <a:rPr lang="en-US" altLang="zh-TW" sz="1400" u="sng" dirty="0">
                <a:hlinkClick r:id="rId2"/>
              </a:rPr>
              <a:t> Renoir</a:t>
            </a:r>
            <a:r>
              <a:rPr lang="en-US" altLang="zh-TW" sz="1400" dirty="0"/>
              <a:t>, </a:t>
            </a:r>
            <a:r>
              <a:rPr lang="en-AU" altLang="zh-TW" sz="1400" i="1" dirty="0"/>
              <a:t>Julie Manet</a:t>
            </a:r>
            <a:r>
              <a:rPr lang="en-AU" altLang="zh-TW" sz="1400" dirty="0"/>
              <a:t> (</a:t>
            </a:r>
            <a:r>
              <a:rPr lang="en-AU" altLang="zh-TW" sz="1400" dirty="0" smtClean="0"/>
              <a:t>1887</a:t>
            </a:r>
            <a:r>
              <a:rPr lang="en-US" altLang="zh-TW" sz="1400" dirty="0" smtClean="0"/>
              <a:t>)</a:t>
            </a:r>
            <a:endParaRPr lang="en-US" altLang="zh-TW" sz="1400" dirty="0"/>
          </a:p>
        </p:txBody>
      </p:sp>
      <p:pic>
        <p:nvPicPr>
          <p:cNvPr id="21506" name="Picture 2" descr="http://3.bp.blogspot.com/-Cv9iXBXdFTQ/U6F0QhT6s-I/AAAAAAAACGs/yyE7pEVGhkM/s1600/catreno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2468"/>
            <a:ext cx="5220874" cy="62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2040" y="6021288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TW" sz="1400" b="1" dirty="0"/>
              <a:t>Paul Gauguin</a:t>
            </a:r>
            <a:endParaRPr lang="en-US" altLang="zh-TW" sz="1400" dirty="0"/>
          </a:p>
        </p:txBody>
      </p:sp>
      <p:pic>
        <p:nvPicPr>
          <p:cNvPr id="16386" name="Picture 2" descr="Cat Prints, Milk For Gauguin's Cat, Cat Art, Famous Artists' Cats, Deborah Julian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9980"/>
            <a:ext cx="4347158" cy="6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3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11552" y="6021288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zh-TW" sz="1400" b="1" dirty="0"/>
              <a:t>Paul Gauguin:</a:t>
            </a:r>
            <a:r>
              <a:rPr lang="en-AU" altLang="zh-TW" sz="1400" i="1" dirty="0"/>
              <a:t> Where Do We Come From? What Are We? Where Are We Going?</a:t>
            </a:r>
            <a:r>
              <a:rPr lang="en-AU" altLang="zh-TW" sz="1400" dirty="0"/>
              <a:t>  (1897) </a:t>
            </a:r>
            <a:r>
              <a:rPr lang="en-AU" altLang="zh-TW" sz="1400" b="1" dirty="0"/>
              <a:t>detail</a:t>
            </a:r>
            <a:endParaRPr lang="en-US" altLang="zh-TW" sz="1400" dirty="0"/>
          </a:p>
        </p:txBody>
      </p:sp>
      <p:pic>
        <p:nvPicPr>
          <p:cNvPr id="7" name="Picture 6" descr="http://uploads4.wikiart.org/images/paul-gauguin/where-do-we-come-from-what-are-we-where-are-we-going-1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34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1.bp.blogspot.com/-7ZwzbTyK9io/U6F0TA-veGI/AAAAAAAACG8/JwhUPyna2G8/s1600/cat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79186"/>
            <a:ext cx="2548105" cy="18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796136" y="3590527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err="1">
                <a:hlinkClick r:id="rId2"/>
              </a:rPr>
              <a:t>Kees</a:t>
            </a:r>
            <a:r>
              <a:rPr lang="en-US" altLang="zh-TW" sz="1400" u="sng" dirty="0">
                <a:hlinkClick r:id="rId2"/>
              </a:rPr>
              <a:t> von </a:t>
            </a:r>
            <a:r>
              <a:rPr lang="en-US" altLang="zh-TW" sz="1400" u="sng" dirty="0" err="1">
                <a:hlinkClick r:id="rId2"/>
              </a:rPr>
              <a:t>Dongen</a:t>
            </a:r>
            <a:r>
              <a:rPr lang="en-US" altLang="zh-TW" sz="1400" dirty="0"/>
              <a:t>,</a:t>
            </a:r>
            <a:r>
              <a:rPr lang="en-US" altLang="zh-TW" sz="1400" i="1" dirty="0"/>
              <a:t> Woman With Cat</a:t>
            </a:r>
            <a:r>
              <a:rPr lang="en-US" altLang="zh-TW" sz="1400" dirty="0"/>
              <a:t> (1908)</a:t>
            </a:r>
          </a:p>
        </p:txBody>
      </p:sp>
      <p:pic>
        <p:nvPicPr>
          <p:cNvPr id="11266" name="Picture 2" descr="Kees von Dongen, &quot;Woman With Cat,&quot; 19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629980"/>
            <a:ext cx="4781431" cy="62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42" name="Picture 2" descr="Carl Larsson, &quot;The Bridge,&quot; 1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4" y="629980"/>
            <a:ext cx="8308101" cy="59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364088" y="6273679"/>
            <a:ext cx="3091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hlinkClick r:id="rId3"/>
              </a:rPr>
              <a:t>Carl </a:t>
            </a:r>
            <a:r>
              <a:rPr lang="en-US" altLang="zh-TW" sz="1400" u="sng" dirty="0" err="1">
                <a:hlinkClick r:id="rId3"/>
              </a:rPr>
              <a:t>Olof</a:t>
            </a:r>
            <a:r>
              <a:rPr lang="en-US" altLang="zh-TW" sz="1400" u="sng" dirty="0">
                <a:hlinkClick r:id="rId3"/>
              </a:rPr>
              <a:t> Larsson</a:t>
            </a:r>
            <a:r>
              <a:rPr lang="en-US" altLang="zh-TW" sz="1400" dirty="0"/>
              <a:t>,</a:t>
            </a:r>
            <a:r>
              <a:rPr lang="en-US" altLang="zh-TW" sz="1400" i="1" dirty="0"/>
              <a:t> The Bridge </a:t>
            </a:r>
            <a:r>
              <a:rPr lang="en-US" altLang="zh-TW" sz="1400" dirty="0"/>
              <a:t>(1912)</a:t>
            </a:r>
          </a:p>
        </p:txBody>
      </p:sp>
    </p:spTree>
    <p:extLst>
      <p:ext uri="{BB962C8B-B14F-4D97-AF65-F5344CB8AC3E}">
        <p14:creationId xmlns:p14="http://schemas.microsoft.com/office/powerpoint/2010/main" val="9242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gypt-mp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429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4098267"/>
            <a:ext cx="2051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latin typeface="+mn-ea"/>
              </a:rPr>
              <a:t>阿努比思</a:t>
            </a:r>
            <a:r>
              <a:rPr lang="en-US" altLang="zh-TW" sz="1200" b="1" dirty="0">
                <a:latin typeface="+mn-ea"/>
              </a:rPr>
              <a:t>(Anubis)</a:t>
            </a:r>
            <a:r>
              <a:rPr lang="zh-TW" altLang="en-US" sz="1200" dirty="0">
                <a:latin typeface="+mn-ea"/>
              </a:rPr>
              <a:t>，死神</a:t>
            </a:r>
            <a:r>
              <a:rPr lang="zh-TW" altLang="en-US" sz="1200" dirty="0" smtClean="0">
                <a:latin typeface="+mn-ea"/>
              </a:rPr>
              <a:t>，</a:t>
            </a:r>
            <a:endParaRPr lang="en-US" altLang="zh-TW" sz="1200" dirty="0" smtClean="0">
              <a:latin typeface="+mn-ea"/>
            </a:endParaRPr>
          </a:p>
          <a:p>
            <a:r>
              <a:rPr lang="zh-TW" altLang="en-US" sz="1200" dirty="0" smtClean="0">
                <a:latin typeface="+mn-ea"/>
              </a:rPr>
              <a:t>木乃伊</a:t>
            </a:r>
            <a:r>
              <a:rPr lang="zh-TW" altLang="en-US" sz="1200" dirty="0">
                <a:latin typeface="+mn-ea"/>
              </a:rPr>
              <a:t>的創造者與守護者。</a:t>
            </a:r>
          </a:p>
        </p:txBody>
      </p:sp>
      <p:sp>
        <p:nvSpPr>
          <p:cNvPr id="3" name="橢圓 2"/>
          <p:cNvSpPr/>
          <p:nvPr/>
        </p:nvSpPr>
        <p:spPr>
          <a:xfrm>
            <a:off x="2458099" y="3717032"/>
            <a:ext cx="1465829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2040" y="6021288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hlinkClick r:id="rId2"/>
              </a:rPr>
              <a:t>Arthur Rackham,</a:t>
            </a:r>
            <a:r>
              <a:rPr lang="en-US" altLang="zh-TW" sz="1400" dirty="0"/>
              <a:t> </a:t>
            </a:r>
            <a:endParaRPr lang="en-US" altLang="zh-TW" sz="1400" dirty="0" smtClean="0"/>
          </a:p>
          <a:p>
            <a:r>
              <a:rPr lang="en-US" altLang="zh-TW" sz="1400" i="1" dirty="0" smtClean="0"/>
              <a:t>By </a:t>
            </a:r>
            <a:r>
              <a:rPr lang="en-US" altLang="zh-TW" sz="1400" i="1" dirty="0"/>
              <a:t>day she made herself into a cat</a:t>
            </a:r>
            <a:r>
              <a:rPr lang="en-US" altLang="zh-TW" sz="1400" dirty="0"/>
              <a:t> (1920)</a:t>
            </a:r>
          </a:p>
        </p:txBody>
      </p:sp>
      <p:pic>
        <p:nvPicPr>
          <p:cNvPr id="9218" name="Picture 2" descr="Arthur Rackham, &quot;By day she made herself into a cat,&quot; 1920      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6268"/>
            <a:ext cx="3988124" cy="63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32040" y="6021288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/>
              <a:t>Cat </a:t>
            </a:r>
            <a:r>
              <a:rPr lang="en-US" altLang="zh-TW" sz="1400" b="1" dirty="0"/>
              <a:t>catching a </a:t>
            </a:r>
            <a:r>
              <a:rPr lang="en-US" altLang="zh-TW" sz="1400" b="1" dirty="0" smtClean="0"/>
              <a:t>bird</a:t>
            </a:r>
            <a:r>
              <a:rPr lang="en-US" altLang="zh-TW" sz="1400" dirty="0"/>
              <a:t> (1920)</a:t>
            </a:r>
          </a:p>
        </p:txBody>
      </p:sp>
      <p:pic>
        <p:nvPicPr>
          <p:cNvPr id="33794" name="Picture 2" descr="http://www.thisiscolossal.com/wp-content/uploads/2015/04/picas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9980"/>
            <a:ext cx="3419734" cy="34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s-media-cache-ak0.pinimg.com/236x/2d/ba/37/2dba37b0d5712b5428de40fa109b05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9980"/>
            <a:ext cx="2376264" cy="34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chinaoilpaintinggallery.com/oilpainting/pablo-picasso/cat-catching-a-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37" y="2789138"/>
            <a:ext cx="4078263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790309" y="6572493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hlinkClick r:id="rId2"/>
              </a:rPr>
              <a:t>Jeff </a:t>
            </a:r>
            <a:r>
              <a:rPr lang="en-US" altLang="zh-TW" sz="1400" u="sng" dirty="0" err="1">
                <a:hlinkClick r:id="rId2"/>
              </a:rPr>
              <a:t>Koons</a:t>
            </a:r>
            <a:r>
              <a:rPr lang="en-US" altLang="zh-TW" sz="1400" dirty="0"/>
              <a:t>, </a:t>
            </a:r>
            <a:r>
              <a:rPr lang="en-US" altLang="zh-TW" sz="1400" i="1" dirty="0"/>
              <a:t>Cat on a Clothesline</a:t>
            </a:r>
            <a:r>
              <a:rPr lang="en-US" altLang="zh-TW" sz="1400" dirty="0"/>
              <a:t> (</a:t>
            </a:r>
            <a:r>
              <a:rPr lang="en-US" altLang="zh-TW" sz="1400" dirty="0" smtClean="0"/>
              <a:t>1994–2001)</a:t>
            </a:r>
            <a:endParaRPr lang="en-US" altLang="zh-TW" sz="1400" dirty="0"/>
          </a:p>
        </p:txBody>
      </p:sp>
      <p:pic>
        <p:nvPicPr>
          <p:cNvPr id="13314" name="Picture 2" descr="Jeff Koons, &quot;Cat on a Clothesline,&quot; 1994-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629980"/>
            <a:ext cx="4700392" cy="6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blogs-images.forbes.com/celiashatzman/files/2014/07/2599923366_47574fa56e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97" y="905600"/>
            <a:ext cx="3680991" cy="29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napsugarzas.files.wordpress.com/2013/10/4-jeff-ko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2" y="897172"/>
            <a:ext cx="4127507" cy="567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D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555"/>
            <a:ext cx="3438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2752" y="166936"/>
            <a:ext cx="3812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crimsontext"/>
              </a:rPr>
              <a:t>Salvador </a:t>
            </a:r>
            <a:r>
              <a:rPr lang="en-US" altLang="zh-TW" dirty="0" err="1">
                <a:solidFill>
                  <a:srgbClr val="000000"/>
                </a:solidFill>
                <a:latin typeface="crimsontext"/>
              </a:rPr>
              <a:t>Dalí</a:t>
            </a:r>
            <a:r>
              <a:rPr lang="en-US" altLang="zh-TW" dirty="0">
                <a:solidFill>
                  <a:srgbClr val="000000"/>
                </a:solidFill>
                <a:latin typeface="crimsontext"/>
              </a:rPr>
              <a:t> with his pet ocelot, </a:t>
            </a:r>
            <a:r>
              <a:rPr lang="en-US" altLang="zh-TW" dirty="0" err="1">
                <a:solidFill>
                  <a:srgbClr val="000000"/>
                </a:solidFill>
                <a:latin typeface="crimsontext"/>
              </a:rPr>
              <a:t>Babou</a:t>
            </a:r>
            <a:r>
              <a:rPr lang="en-US" altLang="zh-TW" dirty="0">
                <a:solidFill>
                  <a:srgbClr val="000000"/>
                </a:solidFill>
                <a:latin typeface="crimsontext"/>
              </a:rPr>
              <a:t>.</a:t>
            </a:r>
            <a:endParaRPr lang="zh-TW" altLang="en-US" dirty="0"/>
          </a:p>
        </p:txBody>
      </p:sp>
      <p:pic>
        <p:nvPicPr>
          <p:cNvPr id="2054" name="Picture 6" descr="https://encrypted-tbn2.gstatic.com/images?q=tbn:ANd9GcTEmsZkFUsaV1PizcWlTeByD6dp3JfV2N-F5FQlYAn9qkf0GJD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56" y="836712"/>
            <a:ext cx="57093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4973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Henri Matisse loved his cats: </a:t>
            </a:r>
            <a:r>
              <a:rPr lang="en-US" altLang="zh-TW" dirty="0" err="1"/>
              <a:t>Minouche</a:t>
            </a:r>
            <a:r>
              <a:rPr lang="en-US" altLang="zh-TW" dirty="0"/>
              <a:t> and </a:t>
            </a:r>
            <a:r>
              <a:rPr lang="en-US" altLang="zh-TW" dirty="0" err="1"/>
              <a:t>Coussi</a:t>
            </a:r>
            <a:r>
              <a:rPr lang="en-US" altLang="zh-TW" dirty="0"/>
              <a:t>.</a:t>
            </a:r>
            <a:endParaRPr lang="zh-TW" altLang="en-US" dirty="0"/>
          </a:p>
        </p:txBody>
      </p:sp>
      <p:pic>
        <p:nvPicPr>
          <p:cNvPr id="3074" name="Picture 2" descr="mati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688"/>
            <a:ext cx="38957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en/archive/a/a7/20100414201035!Matissed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09" y="802688"/>
            <a:ext cx="5159491" cy="34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0.gstatic.com/images?q=tbn:ANd9GcQjQJt39gIv_hbY7X6FsdZIDjcdneu2Rzr5Ad2UJvXo7bRedfYeJ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09" y="4314825"/>
            <a:ext cx="17907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henrimatisse.org/images/gallery/sorrow-of-the-k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17" y="4389429"/>
            <a:ext cx="3151979" cy="23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7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4291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Ai </a:t>
            </a:r>
            <a:r>
              <a:rPr lang="en-US" altLang="zh-TW" dirty="0" err="1"/>
              <a:t>Weiwei</a:t>
            </a:r>
            <a:r>
              <a:rPr lang="en-US" altLang="zh-TW" dirty="0"/>
              <a:t> with Lai </a:t>
            </a:r>
            <a:r>
              <a:rPr lang="en-US" altLang="zh-TW" dirty="0" err="1"/>
              <a:t>Lai</a:t>
            </a:r>
            <a:r>
              <a:rPr lang="en-US" altLang="zh-TW" dirty="0"/>
              <a:t> — one of his 40 cats. </a:t>
            </a:r>
            <a:endParaRPr lang="zh-TW" altLang="en-US" dirty="0"/>
          </a:p>
        </p:txBody>
      </p:sp>
      <p:pic>
        <p:nvPicPr>
          <p:cNvPr id="4098" name="Picture 2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" y="1124744"/>
            <a:ext cx="4572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cd.cn.rfi.fr/sites/chinese.filesrfi/imagecache/rfi_16x9_1024_578/sites/images.rfi.fr/files/aef_image/fu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90" y="1124744"/>
            <a:ext cx="4492767" cy="25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hineseineurope.net/cms/uploadfile/2011/0422/201104220543119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90" y="3789040"/>
            <a:ext cx="4483810" cy="28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318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Gustav Klimt with his pet, </a:t>
            </a:r>
            <a:r>
              <a:rPr lang="en-US" altLang="zh-TW" dirty="0" err="1"/>
              <a:t>Katze</a:t>
            </a:r>
            <a:r>
              <a:rPr lang="en-US" altLang="zh-TW" dirty="0"/>
              <a:t>.</a:t>
            </a:r>
            <a:endParaRPr lang="zh-TW" altLang="en-US" dirty="0"/>
          </a:p>
        </p:txBody>
      </p:sp>
      <p:pic>
        <p:nvPicPr>
          <p:cNvPr id="5122" name="Picture 2" descr="Kat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2" y="811888"/>
            <a:ext cx="36861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32dm0rphc51dk.cloudfront.net/NOpIAwQa-3r51Cg9qXKbfA/larg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87" y="811888"/>
            <a:ext cx="352265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3.gstatic.com/images?q=tbn:ANd9GcS8NXMsD55yWFNK96r-0thwJmBG7KU-W8DpF6N6T7Qasyju1o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70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Paul Klee with kitty, Bimbo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6146" name="Picture 2" descr="k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903689"/>
            <a:ext cx="4572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rypted-tbn0.gstatic.com/images?q=tbn:ANd9GcQ65i9RSSbziaeaMwqf9qtCtXYJEjp0wvQ8U37FyuUxOB1Xqz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01" y="903688"/>
            <a:ext cx="2901989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totallyhistory.com/wp-content/uploads/2012/12/cat-and-bird-paul-kl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5" y="4132663"/>
            <a:ext cx="3659560" cy="25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theartstory.org/images20/works/klee_paul_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149080"/>
            <a:ext cx="2470490" cy="260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407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/>
              <a:t>Romare</a:t>
            </a:r>
            <a:r>
              <a:rPr lang="en-US" altLang="zh-TW" dirty="0"/>
              <a:t> Bearden hanging out with </a:t>
            </a:r>
            <a:r>
              <a:rPr lang="en-US" altLang="zh-TW" dirty="0" err="1"/>
              <a:t>Gippo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7170" name="Picture 2" descr="gip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" y="1124744"/>
            <a:ext cx="4572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einershow.org.s3.amazonaws.com/wp-content/uploads/2013/11/TheArtofRomareBeard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17199"/>
            <a:ext cx="4462942" cy="383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245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Pierre Bonnard and </a:t>
            </a:r>
            <a:r>
              <a:rPr lang="en-US" altLang="zh-TW" dirty="0" smtClean="0"/>
              <a:t>cat.</a:t>
            </a:r>
            <a:endParaRPr lang="zh-TW" altLang="en-US" dirty="0"/>
          </a:p>
        </p:txBody>
      </p:sp>
      <p:pic>
        <p:nvPicPr>
          <p:cNvPr id="8194" name="Picture 2" descr="bonn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" y="811888"/>
            <a:ext cx="3238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25.media.tumblr.com/tumblr_m2xxeiAHzA1rrofwlo1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12" y="810371"/>
            <a:ext cx="301965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uploads3.wikiart.org/images/pierre-bonnard/man-and-woman-1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10371"/>
            <a:ext cx="21882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213788" y="555362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chemeClr val="bg2">
                    <a:lumMod val="50000"/>
                  </a:schemeClr>
                </a:solidFill>
              </a:rPr>
              <a:t>Source: https://www.yahoo.com/health/your-cat-may-really-want-you-dead-184104312.html</a:t>
            </a:r>
            <a:endParaRPr lang="zh-TW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2" descr="https://s.yimg.com/ny/api/res/1.2/ZxtTfuKDR7a3Puy0OnvcHw--/YXBwaWQ9aGlnaGxhbmRlcjtzbT0xO3c9NTEyO2g9MzUzO2lsPXBsYW5l/http:/40.media.tumblr.com/94f9d90cdac293c46df5797bb2fb15ff/tumblr_inline_nx72e1ja7U1qjwp8u_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39956"/>
            <a:ext cx="3551034" cy="2448272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79512" y="3488228"/>
            <a:ext cx="84969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i="1" dirty="0"/>
              <a:t>Tiny killer?</a:t>
            </a:r>
            <a:r>
              <a:rPr lang="en-US" altLang="zh-TW" sz="1400" i="1" dirty="0"/>
              <a:t> (Image via AP Photo/</a:t>
            </a:r>
            <a:r>
              <a:rPr lang="en-US" altLang="zh-TW" sz="1400" i="1" dirty="0" err="1"/>
              <a:t>Vadim</a:t>
            </a:r>
            <a:r>
              <a:rPr lang="en-US" altLang="zh-TW" sz="1400" i="1" dirty="0"/>
              <a:t> </a:t>
            </a:r>
            <a:r>
              <a:rPr lang="en-US" altLang="zh-TW" sz="1400" i="1" dirty="0" err="1"/>
              <a:t>Ghirda</a:t>
            </a:r>
            <a:r>
              <a:rPr lang="en-US" altLang="zh-TW" sz="1400" i="1" dirty="0"/>
              <a:t>)</a:t>
            </a:r>
            <a:r>
              <a:rPr lang="en-US" altLang="zh-TW" sz="1400" dirty="0"/>
              <a:t/>
            </a:r>
            <a:br>
              <a:rPr lang="en-US" altLang="zh-TW" sz="1400" dirty="0"/>
            </a:br>
            <a:r>
              <a:rPr lang="zh-TW" altLang="en-US" sz="1400" dirty="0" smtClean="0"/>
              <a:t>小小殺手</a:t>
            </a:r>
            <a:r>
              <a:rPr lang="en-US" altLang="zh-TW" sz="1400" dirty="0" smtClean="0"/>
              <a:t>?</a:t>
            </a:r>
          </a:p>
          <a:p>
            <a:endParaRPr lang="en-US" altLang="zh-TW" sz="1400" dirty="0"/>
          </a:p>
          <a:p>
            <a:r>
              <a:rPr lang="zh-TW" altLang="en-US" sz="1400" dirty="0" smtClean="0"/>
              <a:t>英國</a:t>
            </a:r>
            <a:r>
              <a:rPr lang="en-US" altLang="zh-TW" sz="1400" dirty="0" smtClean="0"/>
              <a:t>University </a:t>
            </a:r>
            <a:r>
              <a:rPr lang="en-US" altLang="zh-TW" sz="1400" dirty="0"/>
              <a:t>of Edinburgh</a:t>
            </a:r>
            <a:r>
              <a:rPr lang="zh-TW" altLang="en-US" sz="1400" dirty="0"/>
              <a:t>研究員調查了幾個動物園，包括</a:t>
            </a:r>
            <a:r>
              <a:rPr lang="en-US" altLang="zh-TW" sz="1400" dirty="0"/>
              <a:t>Bronx</a:t>
            </a:r>
            <a:r>
              <a:rPr lang="zh-TW" altLang="en-US" sz="1400" dirty="0"/>
              <a:t> </a:t>
            </a:r>
            <a:r>
              <a:rPr lang="en-US" altLang="zh-TW" sz="1400" dirty="0"/>
              <a:t>Zoo</a:t>
            </a:r>
            <a:r>
              <a:rPr lang="zh-TW" altLang="en-US" sz="1400" dirty="0"/>
              <a:t> ，利用人格五大特質</a:t>
            </a:r>
            <a:r>
              <a:rPr lang="en-US" altLang="zh-TW" sz="1400" dirty="0"/>
              <a:t>(Big Five)</a:t>
            </a:r>
            <a:r>
              <a:rPr lang="zh-TW" altLang="en-US" sz="1400" dirty="0"/>
              <a:t>個性量表分析了家貓與幾種野生貓科</a:t>
            </a:r>
            <a:r>
              <a:rPr lang="zh-TW" altLang="en-US" sz="1400" dirty="0" smtClean="0"/>
              <a:t>，開放</a:t>
            </a:r>
            <a:r>
              <a:rPr lang="zh-TW" altLang="en-US" sz="1400" dirty="0"/>
              <a:t>性</a:t>
            </a:r>
            <a:r>
              <a:rPr lang="en-US" altLang="zh-TW" sz="1400" dirty="0" smtClean="0"/>
              <a:t>(openness </a:t>
            </a:r>
            <a:r>
              <a:rPr lang="en-US" altLang="zh-TW" sz="1400" dirty="0"/>
              <a:t>to experience</a:t>
            </a:r>
            <a:r>
              <a:rPr lang="en-US" altLang="zh-TW" sz="1400" dirty="0" smtClean="0"/>
              <a:t>)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400" dirty="0"/>
              <a:t>嚴謹自律性</a:t>
            </a:r>
            <a:r>
              <a:rPr lang="en-US" altLang="zh-TW" sz="1400" dirty="0" smtClean="0"/>
              <a:t>(</a:t>
            </a:r>
            <a:r>
              <a:rPr lang="en-US" altLang="zh-TW" sz="1400" dirty="0"/>
              <a:t>conscientiousness</a:t>
            </a:r>
            <a:r>
              <a:rPr lang="en-US" altLang="zh-TW" sz="1400" dirty="0" smtClean="0"/>
              <a:t>)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、</a:t>
            </a:r>
            <a:r>
              <a:rPr lang="zh-TW" altLang="en-US" sz="1400" dirty="0" smtClean="0"/>
              <a:t>外向</a:t>
            </a:r>
            <a:r>
              <a:rPr lang="zh-TW" altLang="en-US" sz="1400" dirty="0"/>
              <a:t>性</a:t>
            </a:r>
            <a:r>
              <a:rPr lang="en-US" altLang="zh-TW" sz="1400" dirty="0" smtClean="0"/>
              <a:t>(</a:t>
            </a:r>
            <a:r>
              <a:rPr lang="en-US" altLang="zh-TW" sz="1400" dirty="0"/>
              <a:t>extraversion/introversion</a:t>
            </a:r>
            <a:r>
              <a:rPr lang="en-US" altLang="zh-TW" sz="1400" dirty="0" smtClean="0"/>
              <a:t>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、</a:t>
            </a:r>
            <a:r>
              <a:rPr lang="zh-TW" altLang="en-US" sz="1400" dirty="0" smtClean="0"/>
              <a:t>隨和性</a:t>
            </a:r>
            <a:r>
              <a:rPr lang="en-US" altLang="zh-TW" sz="1400" dirty="0" smtClean="0"/>
              <a:t>(agreeableness)</a:t>
            </a:r>
            <a:r>
              <a:rPr lang="zh-TW" altLang="en-US" sz="1400" dirty="0"/>
              <a:t> ，</a:t>
            </a:r>
            <a:r>
              <a:rPr lang="zh-TW" altLang="en-US" sz="1400" dirty="0" smtClean="0"/>
              <a:t>和</a:t>
            </a:r>
            <a:r>
              <a:rPr lang="zh-TW" altLang="en-US" sz="1400" dirty="0"/>
              <a:t>情緒不</a:t>
            </a:r>
            <a:r>
              <a:rPr lang="zh-TW" altLang="en-US" sz="1400" dirty="0" smtClean="0"/>
              <a:t>穩定性</a:t>
            </a:r>
            <a:r>
              <a:rPr lang="en-US" altLang="zh-TW" sz="1400" dirty="0" smtClean="0"/>
              <a:t>/</a:t>
            </a:r>
            <a:r>
              <a:rPr lang="zh-TW" altLang="en-US" sz="1400" dirty="0" smtClean="0"/>
              <a:t>神經質</a:t>
            </a:r>
            <a:r>
              <a:rPr lang="en-US" altLang="zh-TW" sz="1400" dirty="0" smtClean="0"/>
              <a:t>(</a:t>
            </a:r>
            <a:r>
              <a:rPr lang="en-US" altLang="zh-TW" sz="1400" dirty="0"/>
              <a:t>neuroticism</a:t>
            </a:r>
            <a:r>
              <a:rPr lang="en-US" altLang="zh-TW" sz="1400" dirty="0" smtClean="0"/>
              <a:t>)</a:t>
            </a:r>
            <a:r>
              <a:rPr lang="zh-TW" altLang="en-US" sz="1400" dirty="0" smtClean="0"/>
              <a:t> ，結果顯示，</a:t>
            </a:r>
            <a:r>
              <a:rPr lang="en-US" altLang="zh-TW" sz="1400" dirty="0" smtClean="0"/>
              <a:t>100</a:t>
            </a:r>
            <a:r>
              <a:rPr lang="zh-TW" altLang="en-US" sz="1400" dirty="0" smtClean="0"/>
              <a:t>隻在蘇格蘭收容所裡的家貓與非洲獅子擁有同樣的</a:t>
            </a:r>
            <a:r>
              <a:rPr lang="en-US" altLang="zh-TW" sz="1400" dirty="0" smtClean="0"/>
              <a:t>3</a:t>
            </a:r>
            <a:r>
              <a:rPr lang="zh-TW" altLang="en-US" sz="1400" dirty="0" smtClean="0"/>
              <a:t>種特質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400" dirty="0"/>
              <a:t>情緒不穩定性</a:t>
            </a:r>
            <a:r>
              <a:rPr lang="en-US" altLang="zh-TW" sz="1400" dirty="0"/>
              <a:t>/</a:t>
            </a:r>
            <a:r>
              <a:rPr lang="zh-TW" altLang="en-US" sz="1400" dirty="0" smtClean="0"/>
              <a:t>神經質</a:t>
            </a:r>
            <a:r>
              <a:rPr lang="zh-TW" altLang="en-US" sz="1400" dirty="0"/>
              <a:t>、衝動與支配欲。</a:t>
            </a:r>
            <a:endParaRPr lang="en-US" altLang="zh-TW" sz="1400" dirty="0"/>
          </a:p>
          <a:p>
            <a:endParaRPr lang="en-US" altLang="zh-TW" sz="1400" dirty="0" smtClean="0"/>
          </a:p>
          <a:p>
            <a:r>
              <a:rPr lang="zh-TW" altLang="en-US" sz="1400" dirty="0"/>
              <a:t>因此，他們推論，家貓有不可預期、神經質、支配者傾向，若長得跟獅子一樣大</a:t>
            </a:r>
            <a:r>
              <a:rPr lang="en-US" altLang="zh-TW" sz="1400" dirty="0"/>
              <a:t>…</a:t>
            </a:r>
          </a:p>
          <a:p>
            <a:endParaRPr lang="en-US" altLang="zh-TW" sz="1400" dirty="0"/>
          </a:p>
          <a:p>
            <a:r>
              <a:rPr lang="zh-TW" altLang="en-US" sz="1400" dirty="0"/>
              <a:t>心理學家</a:t>
            </a:r>
            <a:r>
              <a:rPr lang="en-US" altLang="zh-TW" sz="1400" dirty="0"/>
              <a:t>Max </a:t>
            </a:r>
            <a:r>
              <a:rPr lang="en-US" altLang="zh-TW" sz="1400" dirty="0" err="1"/>
              <a:t>Wachtel</a:t>
            </a:r>
            <a:r>
              <a:rPr lang="zh-TW" altLang="en-US" sz="1400" dirty="0"/>
              <a:t>受</a:t>
            </a:r>
            <a:r>
              <a:rPr lang="en-US" altLang="zh-TW" sz="1400" dirty="0"/>
              <a:t>BBC</a:t>
            </a:r>
            <a:r>
              <a:rPr lang="zh-TW" altLang="en-US" sz="1400" dirty="0"/>
              <a:t>採訪時表示：若你站在一頭獅子身旁，你知道牠會沒來由的攻擊你，家貓也是一樣的，只是目前</a:t>
            </a:r>
            <a:r>
              <a:rPr lang="en-US" altLang="zh-TW" sz="1400" dirty="0"/>
              <a:t>…</a:t>
            </a:r>
            <a:r>
              <a:rPr lang="zh-TW" altLang="en-US" sz="1400" dirty="0"/>
              <a:t>牠們還算無害。研究者</a:t>
            </a:r>
            <a:r>
              <a:rPr lang="en-US" altLang="zh-TW" sz="1400" dirty="0" err="1"/>
              <a:t>Marieke</a:t>
            </a:r>
            <a:r>
              <a:rPr lang="en-US" altLang="zh-TW" sz="1400" dirty="0"/>
              <a:t> Gartner </a:t>
            </a:r>
            <a:r>
              <a:rPr lang="zh-TW" altLang="en-US" sz="1400" dirty="0"/>
              <a:t>同意以上觀點，她認為家貓到目前是無害的，但人們常不曉得要如何對待牠們，而常會對牠們的行為感到驚訝。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32649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6052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Photographer Margaret Bourke-White with her kitten in </a:t>
            </a:r>
            <a:r>
              <a:rPr lang="en-US" altLang="zh-TW" dirty="0" smtClean="0"/>
              <a:t>1940.</a:t>
            </a:r>
            <a:endParaRPr lang="zh-TW" altLang="en-US" dirty="0"/>
          </a:p>
        </p:txBody>
      </p:sp>
      <p:pic>
        <p:nvPicPr>
          <p:cNvPr id="9218" name="Picture 2" descr="ki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4179"/>
            <a:ext cx="3495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en/5/56/Gandhi_spinning_whee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35" y="790669"/>
            <a:ext cx="5378565" cy="39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765435" y="474181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rgbClr val="252525"/>
                </a:solidFill>
                <a:latin typeface="Arial" panose="020B0604020202020204" pitchFamily="34" charset="0"/>
              </a:rPr>
              <a:t>An iconic photograph that Margaret Bourke-White took of </a:t>
            </a:r>
            <a:r>
              <a:rPr lang="en-US" altLang="zh-TW" sz="1200" dirty="0">
                <a:solidFill>
                  <a:srgbClr val="0B0080"/>
                </a:solidFill>
                <a:latin typeface="Arial" panose="020B0604020202020204" pitchFamily="34" charset="0"/>
                <a:hlinkClick r:id="rId5" tooltip="Mohandas K. Gandhi"/>
              </a:rPr>
              <a:t>Mohandas K. Gandhi</a:t>
            </a:r>
            <a:r>
              <a:rPr lang="en-US" altLang="zh-TW" sz="1200" dirty="0">
                <a:solidFill>
                  <a:srgbClr val="252525"/>
                </a:solidFill>
                <a:latin typeface="Arial" panose="020B0604020202020204" pitchFamily="34" charset="0"/>
              </a:rPr>
              <a:t> in 1946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735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245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Pierre Bonnard and </a:t>
            </a:r>
            <a:r>
              <a:rPr lang="en-US" altLang="zh-TW" dirty="0" smtClean="0"/>
              <a:t>cat.</a:t>
            </a:r>
            <a:endParaRPr lang="zh-TW" altLang="en-US" dirty="0"/>
          </a:p>
        </p:txBody>
      </p:sp>
      <p:pic>
        <p:nvPicPr>
          <p:cNvPr id="9" name="Picture 6" descr="ca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9980"/>
            <a:ext cx="4572000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cultured.com/images/image_files/17/3141_m_marcel_duchamp_bicycle_wheel_1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42" y="633263"/>
            <a:ext cx="3153663" cy="39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ncrypted-tbn2.gstatic.com/images?q=tbn:ANd9GcTSqPZcEPv8nRSWQX0WWJGa3vOfVxkmVLBCyMSIbxkr8T6uhU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43" y="4608311"/>
            <a:ext cx="3153663" cy="20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2752" y="166936"/>
            <a:ext cx="590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Andy Warhol in his studio with Robert Indiana and cats, 1964</a:t>
            </a:r>
            <a:endParaRPr lang="zh-TW" altLang="en-US" dirty="0"/>
          </a:p>
        </p:txBody>
      </p:sp>
      <p:pic>
        <p:nvPicPr>
          <p:cNvPr id="11266" name="Picture 2" descr="war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" y="1161256"/>
            <a:ext cx="4552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thecultureconcept.com/circle/wp-content/uploads/2011/09/Marilyn-by-Andy-Warh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13" y="1151964"/>
            <a:ext cx="4551607" cy="4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23528" y="5068069"/>
            <a:ext cx="29795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i="1" dirty="0"/>
              <a:t>“The Cat in Art” by </a:t>
            </a:r>
            <a:r>
              <a:rPr lang="en-US" altLang="zh-TW" sz="1400" i="1" dirty="0" err="1"/>
              <a:t>Steffano</a:t>
            </a:r>
            <a:r>
              <a:rPr lang="en-US" altLang="zh-TW" sz="1400" i="1" dirty="0"/>
              <a:t> </a:t>
            </a:r>
            <a:r>
              <a:rPr lang="en-US" altLang="zh-TW" sz="1400" i="1" dirty="0" err="1"/>
              <a:t>Zuffi</a:t>
            </a:r>
            <a:endParaRPr lang="en-US" altLang="zh-TW" sz="1400" dirty="0"/>
          </a:p>
        </p:txBody>
      </p:sp>
      <p:pic>
        <p:nvPicPr>
          <p:cNvPr id="22530" name="Picture 2" descr="http://3.bp.blogspot.com/-6Iwy_2-fQcU/U6F2_IanjdI/AAAAAAAACHE/WMSEBVn0adw/s1600/ca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" y="1299790"/>
            <a:ext cx="3483565" cy="376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283968" y="31839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altLang="zh-TW" b="1" dirty="0">
                <a:solidFill>
                  <a:srgbClr val="000000"/>
                </a:solidFill>
                <a:latin typeface="freight-sans-pro"/>
                <a:hlinkClick r:id="rId3"/>
              </a:rPr>
              <a:t>Intimate Portraits of 50 Artists and Their Cats Compiled by Alison </a:t>
            </a:r>
            <a:r>
              <a:rPr lang="en-US" altLang="zh-TW" b="1" dirty="0" err="1">
                <a:solidFill>
                  <a:srgbClr val="000000"/>
                </a:solidFill>
                <a:latin typeface="freight-sans-pro"/>
                <a:hlinkClick r:id="rId3"/>
              </a:rPr>
              <a:t>Nastasi</a:t>
            </a:r>
            <a:endParaRPr lang="en-US" altLang="zh-TW" b="1" i="0" dirty="0">
              <a:solidFill>
                <a:srgbClr val="000000"/>
              </a:solidFill>
              <a:effectLst/>
              <a:latin typeface="freight-sans-pro"/>
            </a:endParaRPr>
          </a:p>
        </p:txBody>
      </p:sp>
    </p:spTree>
    <p:extLst>
      <p:ext uri="{BB962C8B-B14F-4D97-AF65-F5344CB8AC3E}">
        <p14:creationId xmlns:p14="http://schemas.microsoft.com/office/powerpoint/2010/main" val="21866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213788" y="555362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chemeClr val="bg2">
                    <a:lumMod val="50000"/>
                  </a:schemeClr>
                </a:solidFill>
              </a:rPr>
              <a:t>Source: https://www.yahoo.com/health/your-cat-may-really-want-you-dead-184104312.html</a:t>
            </a:r>
            <a:endParaRPr lang="zh-TW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504" y="924694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感謝聆聽</a:t>
            </a:r>
            <a:r>
              <a:rPr lang="en-US" altLang="zh-TW" sz="1400" dirty="0" smtClean="0"/>
              <a:t>!</a:t>
            </a:r>
            <a:endParaRPr lang="en-US" altLang="zh-TW" sz="1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493" t="12594" r="9045" b="21454"/>
          <a:stretch/>
        </p:blipFill>
        <p:spPr>
          <a:xfrm>
            <a:off x="0" y="1680880"/>
            <a:ext cx="9143999" cy="41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5" y="238151"/>
            <a:ext cx="792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貓餐</a:t>
            </a:r>
            <a:r>
              <a:rPr lang="zh-TW" altLang="en-US" sz="1400" dirty="0"/>
              <a:t>廳</a:t>
            </a:r>
            <a:endParaRPr lang="en-US" altLang="zh-TW" sz="1400" dirty="0" smtClean="0"/>
          </a:p>
        </p:txBody>
      </p:sp>
      <p:pic>
        <p:nvPicPr>
          <p:cNvPr id="26626" name="Picture 2" descr="http://static1.squarespace.com/static/53aa123ee4b0fc696cebcc74/t/53ba1dfce4b0afc035d32b30/1404706339038/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/>
          <a:stretch/>
        </p:blipFill>
        <p:spPr bwMode="auto">
          <a:xfrm>
            <a:off x="179512" y="730009"/>
            <a:ext cx="4558620" cy="31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static1.squarespace.com/static/53aa123ee4b0fc696cebcc74/t/53ba1e4de4b01dd0d3afcd06/1404706422178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14" y="730101"/>
            <a:ext cx="4224257" cy="316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cdn.mtlblog.com/uploads/2014/03/catecaf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8996"/>
            <a:ext cx="4123232" cy="27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www.smartlivingnetwork.com/uploads/20140129145442cat-cafe-to-open-in-london-east-end-ca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04" y="3928996"/>
            <a:ext cx="4668767" cy="27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96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圖書館貓</a:t>
            </a:r>
            <a:endParaRPr lang="en-US" altLang="zh-TW" sz="1400" dirty="0" smtClean="0"/>
          </a:p>
        </p:txBody>
      </p:sp>
      <p:pic>
        <p:nvPicPr>
          <p:cNvPr id="27650" name="Picture 2" descr="https://upload.wikimedia.org/wikipedia/commons/thumb/1/1b/Ju_IMG_1229.JPG/800px-Ju_IMG_1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8" y="629980"/>
            <a:ext cx="4212080" cy="3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cdn.mhpbooks.com/uploads/2013/09/Library-Cat-235x1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17" y="629980"/>
            <a:ext cx="3969939" cy="3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9512" y="3789040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“Israel”, at </a:t>
            </a:r>
            <a:r>
              <a:rPr lang="en-US" altLang="zh-TW" b="1" dirty="0" err="1"/>
              <a:t>Gulbenkian</a:t>
            </a:r>
            <a:r>
              <a:rPr lang="en-US" altLang="zh-TW" b="1" dirty="0"/>
              <a:t> Library, Jerusalem</a:t>
            </a:r>
            <a:r>
              <a:rPr lang="zh-TW" altLang="en-US" b="1" dirty="0"/>
              <a:t> </a:t>
            </a:r>
            <a:r>
              <a:rPr lang="zh-TW" altLang="en-US" b="1" dirty="0" smtClean="0"/>
              <a:t>         </a:t>
            </a:r>
            <a:r>
              <a:rPr lang="en-US" altLang="zh-TW" b="1" dirty="0" smtClean="0"/>
              <a:t>“ </a:t>
            </a:r>
            <a:r>
              <a:rPr lang="en-US" altLang="zh-TW" b="1" dirty="0" err="1" smtClean="0"/>
              <a:t>Kuzya</a:t>
            </a:r>
            <a:r>
              <a:rPr lang="en-US" altLang="zh-TW" b="1" dirty="0" smtClean="0"/>
              <a:t>”, </a:t>
            </a:r>
            <a:r>
              <a:rPr lang="en-US" altLang="zh-TW" dirty="0" smtClean="0"/>
              <a:t>Russian </a:t>
            </a:r>
            <a:r>
              <a:rPr lang="en-US" altLang="zh-TW" dirty="0"/>
              <a:t>city </a:t>
            </a:r>
            <a:r>
              <a:rPr lang="en-US" altLang="zh-TW" dirty="0" err="1"/>
              <a:t>of</a:t>
            </a:r>
            <a:r>
              <a:rPr lang="en-US" altLang="zh-TW" b="1" dirty="0" err="1"/>
              <a:t>Novorossiysk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06517" y="416412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100" dirty="0">
                <a:hlinkClick r:id="rId4"/>
              </a:rPr>
              <a:t>https://www.youtube.com/watch?time_continue=150&amp;v=9GIhPDp6T4Y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7944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3051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車站長貓</a:t>
            </a:r>
            <a:r>
              <a:rPr lang="en-US" altLang="zh-TW" sz="1400" dirty="0" smtClean="0"/>
              <a:t>-</a:t>
            </a:r>
            <a:r>
              <a:rPr lang="zh-TW" altLang="en-US" sz="1400" dirty="0" smtClean="0"/>
              <a:t>和歌山電鐵</a:t>
            </a:r>
            <a:endParaRPr lang="en-US" altLang="zh-TW" sz="14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844" t="14563" r="16241" b="20469"/>
          <a:stretch/>
        </p:blipFill>
        <p:spPr>
          <a:xfrm>
            <a:off x="-1" y="2276872"/>
            <a:ext cx="6344931" cy="4551798"/>
          </a:xfrm>
          <a:prstGeom prst="rect">
            <a:avLst/>
          </a:prstGeom>
        </p:spPr>
      </p:pic>
      <p:pic>
        <p:nvPicPr>
          <p:cNvPr id="28674" name="Picture 2" descr="小玉站長(貴志站站長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" y="640870"/>
            <a:ext cx="3915614" cy="15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dq3rfgxbxcmkg.cloudfront.net/2013/10/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705250"/>
            <a:ext cx="3066875" cy="37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916878" y="4437111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2015/06/24</a:t>
            </a:r>
            <a:r>
              <a:rPr lang="zh-TW" altLang="en-US" dirty="0" smtClean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心臟病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632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4851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貓小說</a:t>
            </a:r>
            <a:r>
              <a:rPr lang="en-US" altLang="zh-TW" sz="1400" dirty="0" smtClean="0"/>
              <a:t>-</a:t>
            </a:r>
            <a:r>
              <a:rPr lang="en-US" altLang="zh-TW" sz="1400" dirty="0"/>
              <a:t>Edgar Allan Poe</a:t>
            </a:r>
            <a:r>
              <a:rPr lang="zh-TW" altLang="en-US" sz="1400" dirty="0"/>
              <a:t>；</a:t>
            </a:r>
            <a:r>
              <a:rPr lang="en-US" altLang="zh-TW" sz="1400" dirty="0"/>
              <a:t>1809</a:t>
            </a:r>
            <a:r>
              <a:rPr lang="zh-TW" altLang="en-US" sz="1400" dirty="0"/>
              <a:t>年</a:t>
            </a:r>
            <a:r>
              <a:rPr lang="en-US" altLang="zh-TW" sz="1400" dirty="0"/>
              <a:t>1</a:t>
            </a:r>
            <a:r>
              <a:rPr lang="zh-TW" altLang="en-US" sz="1400" dirty="0"/>
              <a:t>月</a:t>
            </a:r>
            <a:r>
              <a:rPr lang="en-US" altLang="zh-TW" sz="1400" dirty="0"/>
              <a:t>19</a:t>
            </a:r>
            <a:r>
              <a:rPr lang="zh-TW" altLang="en-US" sz="1400" dirty="0"/>
              <a:t>日－</a:t>
            </a:r>
            <a:r>
              <a:rPr lang="en-US" altLang="zh-TW" sz="1400" dirty="0"/>
              <a:t>1849</a:t>
            </a:r>
            <a:r>
              <a:rPr lang="zh-TW" altLang="en-US" sz="1400" dirty="0"/>
              <a:t>年</a:t>
            </a:r>
            <a:r>
              <a:rPr lang="en-US" altLang="zh-TW" sz="1400" dirty="0"/>
              <a:t>10</a:t>
            </a:r>
            <a:r>
              <a:rPr lang="zh-TW" altLang="en-US" sz="1400" dirty="0"/>
              <a:t>月</a:t>
            </a:r>
            <a:r>
              <a:rPr lang="en-US" altLang="zh-TW" sz="1400" dirty="0"/>
              <a:t>7</a:t>
            </a:r>
            <a:r>
              <a:rPr lang="zh-TW" altLang="en-US" sz="1400" dirty="0"/>
              <a:t>日</a:t>
            </a:r>
            <a:endParaRPr lang="en-US" altLang="zh-TW" sz="1400" dirty="0" smtClean="0"/>
          </a:p>
        </p:txBody>
      </p:sp>
      <p:sp>
        <p:nvSpPr>
          <p:cNvPr id="5" name="矩形 4"/>
          <p:cNvSpPr/>
          <p:nvPr/>
        </p:nvSpPr>
        <p:spPr>
          <a:xfrm>
            <a:off x="5918121" y="4492186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Aubrey Beardsley</a:t>
            </a:r>
            <a:r>
              <a:rPr lang="zh-TW" altLang="en-US" sz="1600" dirty="0" smtClean="0"/>
              <a:t>，</a:t>
            </a:r>
            <a:endParaRPr lang="en-US" altLang="zh-TW" sz="1600" dirty="0" smtClean="0"/>
          </a:p>
          <a:p>
            <a:r>
              <a:rPr lang="en-US" altLang="zh-TW" sz="1600" dirty="0" smtClean="0"/>
              <a:t>1872</a:t>
            </a:r>
            <a:r>
              <a:rPr lang="zh-TW" altLang="en-US" sz="1600" dirty="0"/>
              <a:t>年</a:t>
            </a:r>
            <a:r>
              <a:rPr lang="en-US" altLang="zh-TW" sz="1600" dirty="0"/>
              <a:t>8</a:t>
            </a:r>
            <a:r>
              <a:rPr lang="zh-TW" altLang="en-US" sz="1600" dirty="0"/>
              <a:t>月</a:t>
            </a:r>
            <a:r>
              <a:rPr lang="en-US" altLang="zh-TW" sz="1600" dirty="0"/>
              <a:t>21</a:t>
            </a:r>
            <a:r>
              <a:rPr lang="zh-TW" altLang="en-US" sz="1600" dirty="0"/>
              <a:t>日－</a:t>
            </a:r>
            <a:r>
              <a:rPr lang="en-US" altLang="zh-TW" sz="1600" dirty="0"/>
              <a:t>1898</a:t>
            </a:r>
            <a:r>
              <a:rPr lang="zh-TW" altLang="en-US" sz="1600" dirty="0"/>
              <a:t>年</a:t>
            </a:r>
            <a:r>
              <a:rPr lang="en-US" altLang="zh-TW" sz="1600" dirty="0"/>
              <a:t>3</a:t>
            </a:r>
            <a:r>
              <a:rPr lang="zh-TW" altLang="en-US" sz="1600" dirty="0"/>
              <a:t>月</a:t>
            </a:r>
            <a:r>
              <a:rPr lang="en-US" altLang="zh-TW" sz="1600" dirty="0"/>
              <a:t>16</a:t>
            </a:r>
            <a:r>
              <a:rPr lang="zh-TW" altLang="en-US" sz="1600" dirty="0" smtClean="0"/>
              <a:t>日</a:t>
            </a:r>
            <a:endParaRPr lang="zh-TW" altLang="en-US" sz="1600" dirty="0"/>
          </a:p>
        </p:txBody>
      </p:sp>
      <p:pic>
        <p:nvPicPr>
          <p:cNvPr id="29698" name="Picture 2" descr="Aubrey Beardsley - Edgar Po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" y="556475"/>
            <a:ext cx="4032529" cy="6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upload.wikimedia.org/wikipedia/commons/b/b9/Yellow_book_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40" y="656083"/>
            <a:ext cx="3076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upload.wikimedia.org/wikipedia/commons/thumb/4/45/Aubrey_Beardsley_ca._1895.jpg/800px-Aubrey_Beardsley_ca._18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61" y="656083"/>
            <a:ext cx="1695860" cy="22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upload.wikimedia.org/wikipedia/commons/c/c5/Beardsley-peacockski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58" y="2975837"/>
            <a:ext cx="2776353" cy="3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news.readmoo.com/wp-content/uploads/2015/01/%E8%9E%A2%E5%B9%95%E5%BF%AB%E7%85%A7-2015-01-28-%E4%B8%8B%E5%8D%8812.21.2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3558"/>
          <a:stretch/>
        </p:blipFill>
        <p:spPr bwMode="auto">
          <a:xfrm>
            <a:off x="85991" y="3488208"/>
            <a:ext cx="4774041" cy="33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796136" y="2606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9900"/>
                </a:solidFill>
              </a:rPr>
              <a:t>Library Forum: Meet Your Wisdom</a:t>
            </a:r>
            <a:endParaRPr lang="zh-TW" altLang="en-US" dirty="0">
              <a:solidFill>
                <a:srgbClr val="FF99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315" y="536268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14" y="238151"/>
            <a:ext cx="4851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貓小說</a:t>
            </a:r>
            <a:r>
              <a:rPr lang="en-US" altLang="zh-TW" sz="1400" dirty="0" smtClean="0"/>
              <a:t>-</a:t>
            </a:r>
            <a:r>
              <a:rPr lang="zh-TW" altLang="en-US" sz="1400" dirty="0" smtClean="0"/>
              <a:t>村上春樹；海邊的卡夫卡</a:t>
            </a:r>
            <a:endParaRPr lang="en-US" altLang="zh-TW" sz="1400" dirty="0" smtClean="0"/>
          </a:p>
        </p:txBody>
      </p:sp>
      <p:sp>
        <p:nvSpPr>
          <p:cNvPr id="5" name="矩形 4"/>
          <p:cNvSpPr/>
          <p:nvPr/>
        </p:nvSpPr>
        <p:spPr>
          <a:xfrm>
            <a:off x="2987824" y="923445"/>
            <a:ext cx="606223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日，由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村上春樹領銜擔任「問答叔叔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」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agony uncle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）的網站「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村上先生的所在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Mr. Murakami’s place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／村上</a:t>
            </a:r>
            <a:r>
              <a:rPr lang="ja-JP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さんのところ）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已經正式上線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如同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出版社新潮社所說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村上春樹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果然對於讀者的提問葷素不忌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已經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回覆了超過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當讀者問他，到底人類的最後是如何時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便創造了「貓柳俊子」這個不存在的角色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最後一位人類會是貓柳俊子，之後全部人類都會消失」</a:t>
            </a:r>
          </a:p>
        </p:txBody>
      </p:sp>
      <p:pic>
        <p:nvPicPr>
          <p:cNvPr id="30722" name="Picture 2" descr="http://www.rocidea.com/Docs/Images/Upload/20150816/6357535915435207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3" y="645104"/>
            <a:ext cx="2684047" cy="28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1162</Words>
  <Application>Microsoft Office PowerPoint</Application>
  <PresentationFormat>如螢幕大小 (4:3)</PresentationFormat>
  <Paragraphs>160</Paragraphs>
  <Slides>44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2" baseType="lpstr">
      <vt:lpstr>crimsontext</vt:lpstr>
      <vt:lpstr>freight-sans-pro</vt:lpstr>
      <vt:lpstr>微軟正黑體</vt:lpstr>
      <vt:lpstr>新細明體</vt:lpstr>
      <vt:lpstr>Arial</vt:lpstr>
      <vt:lpstr>Calibri</vt:lpstr>
      <vt:lpstr>Georgia</vt:lpstr>
      <vt:lpstr>Office 佈景主題</vt:lpstr>
      <vt:lpstr>貓與人類的文明生活 Topic: Cats and Human Civilizations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PC</dc:creator>
  <cp:lastModifiedBy>USER</cp:lastModifiedBy>
  <cp:revision>79</cp:revision>
  <dcterms:created xsi:type="dcterms:W3CDTF">2015-11-04T14:18:00Z</dcterms:created>
  <dcterms:modified xsi:type="dcterms:W3CDTF">2015-11-09T05:02:50Z</dcterms:modified>
</cp:coreProperties>
</file>