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sldIdLst>
    <p:sldId id="294" r:id="rId2"/>
    <p:sldId id="256" r:id="rId3"/>
    <p:sldId id="261" r:id="rId4"/>
    <p:sldId id="262" r:id="rId5"/>
    <p:sldId id="296" r:id="rId6"/>
    <p:sldId id="297" r:id="rId7"/>
    <p:sldId id="298" r:id="rId8"/>
    <p:sldId id="299" r:id="rId9"/>
    <p:sldId id="293" r:id="rId10"/>
    <p:sldId id="267" r:id="rId11"/>
    <p:sldId id="269" r:id="rId12"/>
    <p:sldId id="270" r:id="rId13"/>
    <p:sldId id="271" r:id="rId14"/>
    <p:sldId id="274" r:id="rId15"/>
    <p:sldId id="279" r:id="rId16"/>
    <p:sldId id="280" r:id="rId17"/>
    <p:sldId id="281" r:id="rId18"/>
    <p:sldId id="282" r:id="rId19"/>
    <p:sldId id="283" r:id="rId20"/>
    <p:sldId id="292" r:id="rId21"/>
    <p:sldId id="284" r:id="rId22"/>
    <p:sldId id="285" r:id="rId23"/>
    <p:sldId id="286" r:id="rId24"/>
    <p:sldId id="287" r:id="rId25"/>
    <p:sldId id="288" r:id="rId26"/>
    <p:sldId id="290" r:id="rId27"/>
    <p:sldId id="291" r:id="rId28"/>
    <p:sldId id="295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CH\LTC%20Book%20writing\&#22294;1-3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CH\LTC%20Book%20writing\&#22294;1-3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HCH\LTC%20Book%20writing\&#22294;1-3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HCH\LTC%20Book%20writing\&#22294;1-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zh-TW" sz="1200"/>
              <a:t>1974</a:t>
            </a:r>
            <a:r>
              <a:rPr lang="zh-TW" altLang="en-US" sz="1200"/>
              <a:t>年台灣地區人口金字塔</a:t>
            </a:r>
          </a:p>
        </c:rich>
      </c:tx>
      <c:layout>
        <c:manualLayout>
          <c:xMode val="edge"/>
          <c:yMode val="edge"/>
          <c:x val="9.2051340132193571E-2"/>
          <c:y val="3.333311461210885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403533642650092E-2"/>
          <c:y val="0.19786003153960069"/>
          <c:w val="0.59921254030831506"/>
          <c:h val="0.643913972567984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'1974年'!$E$1</c:f>
              <c:strCache>
                <c:ptCount val="1"/>
                <c:pt idx="0">
                  <c:v>男性百分比(%)</c:v>
                </c:pt>
              </c:strCache>
            </c:strRef>
          </c:tx>
          <c:invertIfNegative val="0"/>
          <c:val>
            <c:numRef>
              <c:f>'1974年'!$E$2:$E$19</c:f>
              <c:numCache>
                <c:formatCode>0.00;[Black]0.00</c:formatCode>
                <c:ptCount val="18"/>
                <c:pt idx="0">
                  <c:v>-5.8293668924297704</c:v>
                </c:pt>
                <c:pt idx="1">
                  <c:v>-6.2681203757077446</c:v>
                </c:pt>
                <c:pt idx="2">
                  <c:v>-6.5294474528960489</c:v>
                </c:pt>
                <c:pt idx="3">
                  <c:v>-6.1264379283522246</c:v>
                </c:pt>
                <c:pt idx="4">
                  <c:v>-5.3891756142194005</c:v>
                </c:pt>
                <c:pt idx="5">
                  <c:v>-3.4223098181867502</c:v>
                </c:pt>
                <c:pt idx="6">
                  <c:v>-3.0620448696243341</c:v>
                </c:pt>
                <c:pt idx="7">
                  <c:v>-2.8071282231171431</c:v>
                </c:pt>
                <c:pt idx="8">
                  <c:v>-2.9278025401504242</c:v>
                </c:pt>
                <c:pt idx="9">
                  <c:v>-3.0845724164253441</c:v>
                </c:pt>
                <c:pt idx="10">
                  <c:v>-2.4253089077297929</c:v>
                </c:pt>
                <c:pt idx="11">
                  <c:v>-1.678930094724316</c:v>
                </c:pt>
                <c:pt idx="12">
                  <c:v>-1.3265636004193269</c:v>
                </c:pt>
                <c:pt idx="13">
                  <c:v>-0.79953955402112631</c:v>
                </c:pt>
                <c:pt idx="14">
                  <c:v>-0.44938312004890785</c:v>
                </c:pt>
                <c:pt idx="15">
                  <c:v>-0.21364753694112812</c:v>
                </c:pt>
                <c:pt idx="16">
                  <c:v>-8.0422337506726713E-2</c:v>
                </c:pt>
                <c:pt idx="17">
                  <c:v>-3.1135480653904202E-2</c:v>
                </c:pt>
              </c:numCache>
            </c:numRef>
          </c:val>
        </c:ser>
        <c:ser>
          <c:idx val="1"/>
          <c:order val="1"/>
          <c:tx>
            <c:strRef>
              <c:f>'1974年'!$F$1</c:f>
              <c:strCache>
                <c:ptCount val="1"/>
                <c:pt idx="0">
                  <c:v>女性百分比(%)</c:v>
                </c:pt>
              </c:strCache>
            </c:strRef>
          </c:tx>
          <c:invertIfNegative val="0"/>
          <c:val>
            <c:numRef>
              <c:f>'1974年'!$F$2:$F$19</c:f>
              <c:numCache>
                <c:formatCode>0.00;[Red]0.00</c:formatCode>
                <c:ptCount val="18"/>
                <c:pt idx="0">
                  <c:v>5.4867635907880326</c:v>
                </c:pt>
                <c:pt idx="1">
                  <c:v>5.9237276786260855</c:v>
                </c:pt>
                <c:pt idx="2">
                  <c:v>6.1735963464186696</c:v>
                </c:pt>
                <c:pt idx="3">
                  <c:v>5.8422128681139345</c:v>
                </c:pt>
                <c:pt idx="4">
                  <c:v>5.1471865649427357</c:v>
                </c:pt>
                <c:pt idx="5">
                  <c:v>3.2421710653250675</c:v>
                </c:pt>
                <c:pt idx="6">
                  <c:v>2.9096009353075787</c:v>
                </c:pt>
                <c:pt idx="7">
                  <c:v>2.6871445499378726</c:v>
                </c:pt>
                <c:pt idx="8">
                  <c:v>2.3554157497061468</c:v>
                </c:pt>
                <c:pt idx="9">
                  <c:v>2.029117921598989</c:v>
                </c:pt>
                <c:pt idx="10">
                  <c:v>1.6386592794562973</c:v>
                </c:pt>
                <c:pt idx="11">
                  <c:v>1.2377656365378698</c:v>
                </c:pt>
                <c:pt idx="12">
                  <c:v>1.0757531455531293</c:v>
                </c:pt>
                <c:pt idx="13">
                  <c:v>0.77905254587962747</c:v>
                </c:pt>
                <c:pt idx="14">
                  <c:v>0.50633612368100356</c:v>
                </c:pt>
                <c:pt idx="15">
                  <c:v>0.29798770867411817</c:v>
                </c:pt>
                <c:pt idx="16">
                  <c:v>0.13983026611072771</c:v>
                </c:pt>
                <c:pt idx="17">
                  <c:v>7.634126018770318E-2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84585856"/>
        <c:axId val="87471232"/>
      </c:barChart>
      <c:catAx>
        <c:axId val="84585856"/>
        <c:scaling>
          <c:orientation val="minMax"/>
        </c:scaling>
        <c:delete val="1"/>
        <c:axPos val="l"/>
        <c:majorTickMark val="out"/>
        <c:minorTickMark val="none"/>
        <c:tickLblPos val="none"/>
        <c:crossAx val="87471232"/>
        <c:crosses val="autoZero"/>
        <c:auto val="1"/>
        <c:lblAlgn val="ctr"/>
        <c:lblOffset val="100"/>
        <c:noMultiLvlLbl val="0"/>
      </c:catAx>
      <c:valAx>
        <c:axId val="87471232"/>
        <c:scaling>
          <c:orientation val="minMax"/>
        </c:scaling>
        <c:delete val="0"/>
        <c:axPos val="b"/>
        <c:majorGridlines/>
        <c:numFmt formatCode="0.00;[Black]0.00" sourceLinked="1"/>
        <c:majorTickMark val="out"/>
        <c:minorTickMark val="none"/>
        <c:tickLblPos val="nextTo"/>
        <c:crossAx val="845858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zh-TW" sz="1200"/>
              <a:t>1993</a:t>
            </a:r>
            <a:r>
              <a:rPr lang="zh-TW" altLang="en-US" sz="1200"/>
              <a:t>年台灣地區人口金字塔</a:t>
            </a:r>
          </a:p>
        </c:rich>
      </c:tx>
      <c:layout>
        <c:manualLayout>
          <c:xMode val="edge"/>
          <c:yMode val="edge"/>
          <c:x val="0.12760664683170911"/>
          <c:y val="6.111068338979254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828809597133179E-2"/>
          <c:y val="0.21105060798641245"/>
          <c:w val="0.60167621510324321"/>
          <c:h val="0.631656558834233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'1993年'!$E$1</c:f>
              <c:strCache>
                <c:ptCount val="1"/>
                <c:pt idx="0">
                  <c:v>男性百分比(%)</c:v>
                </c:pt>
              </c:strCache>
            </c:strRef>
          </c:tx>
          <c:invertIfNegative val="0"/>
          <c:val>
            <c:numRef>
              <c:f>'1993年'!$E$2:$E$19</c:f>
              <c:numCache>
                <c:formatCode>0.00;[Black]0.00</c:formatCode>
                <c:ptCount val="18"/>
                <c:pt idx="0">
                  <c:v>-3.9960770484376211</c:v>
                </c:pt>
                <c:pt idx="1">
                  <c:v>-4.1113593557755674</c:v>
                </c:pt>
                <c:pt idx="2">
                  <c:v>-4.8913772415845473</c:v>
                </c:pt>
                <c:pt idx="3">
                  <c:v>-4.6571927891307316</c:v>
                </c:pt>
                <c:pt idx="4">
                  <c:v>-4.4732526376234034</c:v>
                </c:pt>
                <c:pt idx="5">
                  <c:v>-4.6608793081308795</c:v>
                </c:pt>
                <c:pt idx="6">
                  <c:v>-4.7363767405227923</c:v>
                </c:pt>
                <c:pt idx="7">
                  <c:v>-4.3448817589515665</c:v>
                </c:pt>
                <c:pt idx="8">
                  <c:v>-3.6714442809801913</c:v>
                </c:pt>
                <c:pt idx="9">
                  <c:v>-2.2475239357010279</c:v>
                </c:pt>
                <c:pt idx="10">
                  <c:v>-2.1318320151408177</c:v>
                </c:pt>
                <c:pt idx="11">
                  <c:v>-1.8535331712408081</c:v>
                </c:pt>
                <c:pt idx="12">
                  <c:v>-1.9122078838542738</c:v>
                </c:pt>
                <c:pt idx="13">
                  <c:v>-1.7218615720688664</c:v>
                </c:pt>
                <c:pt idx="14">
                  <c:v>-1.1086515265999086</c:v>
                </c:pt>
                <c:pt idx="15">
                  <c:v>-0.61018557574662957</c:v>
                </c:pt>
                <c:pt idx="16">
                  <c:v>-0.30777194412342196</c:v>
                </c:pt>
                <c:pt idx="17">
                  <c:v>-0.11846871717140542</c:v>
                </c:pt>
              </c:numCache>
            </c:numRef>
          </c:val>
        </c:ser>
        <c:ser>
          <c:idx val="1"/>
          <c:order val="1"/>
          <c:tx>
            <c:strRef>
              <c:f>'1993年'!$F$1</c:f>
              <c:strCache>
                <c:ptCount val="1"/>
                <c:pt idx="0">
                  <c:v>女性百分比(%)</c:v>
                </c:pt>
              </c:strCache>
            </c:strRef>
          </c:tx>
          <c:invertIfNegative val="0"/>
          <c:val>
            <c:numRef>
              <c:f>'1993年'!$F$2:$F$19</c:f>
              <c:numCache>
                <c:formatCode>0.00;[Red]0.00</c:formatCode>
                <c:ptCount val="18"/>
                <c:pt idx="0">
                  <c:v>3.6941635259811001</c:v>
                </c:pt>
                <c:pt idx="1">
                  <c:v>3.8417957519870245</c:v>
                </c:pt>
                <c:pt idx="2">
                  <c:v>4.6121686752955755</c:v>
                </c:pt>
                <c:pt idx="3">
                  <c:v>4.4218842817879755</c:v>
                </c:pt>
                <c:pt idx="4">
                  <c:v>4.2508898132811463</c:v>
                </c:pt>
                <c:pt idx="5">
                  <c:v>4.442141084511058</c:v>
                </c:pt>
                <c:pt idx="6">
                  <c:v>4.5297316328478558</c:v>
                </c:pt>
                <c:pt idx="7">
                  <c:v>4.1765069098892775</c:v>
                </c:pt>
                <c:pt idx="8">
                  <c:v>3.5319614529190582</c:v>
                </c:pt>
                <c:pt idx="9">
                  <c:v>2.1722265469757782</c:v>
                </c:pt>
                <c:pt idx="10">
                  <c:v>2.1127278449734002</c:v>
                </c:pt>
                <c:pt idx="11">
                  <c:v>1.8525186640741007</c:v>
                </c:pt>
                <c:pt idx="12">
                  <c:v>1.5727433073962429</c:v>
                </c:pt>
                <c:pt idx="13">
                  <c:v>1.2549072616613146</c:v>
                </c:pt>
                <c:pt idx="14">
                  <c:v>0.89760545825813298</c:v>
                </c:pt>
                <c:pt idx="15">
                  <c:v>0.56675228535600342</c:v>
                </c:pt>
                <c:pt idx="16">
                  <c:v>0.33863582412465942</c:v>
                </c:pt>
                <c:pt idx="17">
                  <c:v>0.17576217589591941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87635840"/>
        <c:axId val="87637376"/>
      </c:barChart>
      <c:catAx>
        <c:axId val="87635840"/>
        <c:scaling>
          <c:orientation val="minMax"/>
        </c:scaling>
        <c:delete val="1"/>
        <c:axPos val="l"/>
        <c:majorTickMark val="out"/>
        <c:minorTickMark val="none"/>
        <c:tickLblPos val="none"/>
        <c:crossAx val="87637376"/>
        <c:crosses val="autoZero"/>
        <c:auto val="1"/>
        <c:lblAlgn val="ctr"/>
        <c:lblOffset val="100"/>
        <c:noMultiLvlLbl val="0"/>
      </c:catAx>
      <c:valAx>
        <c:axId val="87637376"/>
        <c:scaling>
          <c:orientation val="minMax"/>
          <c:max val="8"/>
          <c:min val="-8"/>
        </c:scaling>
        <c:delete val="0"/>
        <c:axPos val="b"/>
        <c:majorGridlines/>
        <c:numFmt formatCode="0.00;[Black]0.00" sourceLinked="1"/>
        <c:majorTickMark val="out"/>
        <c:minorTickMark val="none"/>
        <c:tickLblPos val="nextTo"/>
        <c:crossAx val="876358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zh-TW" sz="1200"/>
              <a:t>2011</a:t>
            </a:r>
            <a:r>
              <a:rPr lang="zh-TW" altLang="en-US" sz="1200"/>
              <a:t>年台灣地區人口金字塔</a:t>
            </a:r>
          </a:p>
        </c:rich>
      </c:tx>
      <c:layout>
        <c:manualLayout>
          <c:xMode val="edge"/>
          <c:yMode val="edge"/>
          <c:x val="0.1163787533891679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0820022526257301E-2"/>
          <c:y val="0.19786202226429489"/>
          <c:w val="0.64128658094054658"/>
          <c:h val="0.616132514899439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'2011年'!$E$1</c:f>
              <c:strCache>
                <c:ptCount val="1"/>
                <c:pt idx="0">
                  <c:v>男性百分比(%)</c:v>
                </c:pt>
              </c:strCache>
            </c:strRef>
          </c:tx>
          <c:invertIfNegative val="0"/>
          <c:val>
            <c:numRef>
              <c:f>'2011年'!$E$2:$E$19</c:f>
              <c:numCache>
                <c:formatCode>0.00;[Black]0.00</c:formatCode>
                <c:ptCount val="18"/>
                <c:pt idx="0">
                  <c:v>-2.1474613122323416</c:v>
                </c:pt>
                <c:pt idx="1">
                  <c:v>-2.4963582208621427</c:v>
                </c:pt>
                <c:pt idx="2">
                  <c:v>-3.2233577461994618</c:v>
                </c:pt>
                <c:pt idx="3">
                  <c:v>-3.6073936469598009</c:v>
                </c:pt>
                <c:pt idx="4">
                  <c:v>-3.5863774209349</c:v>
                </c:pt>
                <c:pt idx="5">
                  <c:v>-3.8750071474974801</c:v>
                </c:pt>
                <c:pt idx="6">
                  <c:v>-4.3396203180447124</c:v>
                </c:pt>
                <c:pt idx="7">
                  <c:v>-3.9375649733355287</c:v>
                </c:pt>
                <c:pt idx="8">
                  <c:v>-3.9587921797077197</c:v>
                </c:pt>
                <c:pt idx="9">
                  <c:v>-4.0956064763560756</c:v>
                </c:pt>
                <c:pt idx="10">
                  <c:v>-3.847683039660172</c:v>
                </c:pt>
                <c:pt idx="11">
                  <c:v>-3.4043444384202597</c:v>
                </c:pt>
                <c:pt idx="12">
                  <c:v>-2.4628467914108767</c:v>
                </c:pt>
                <c:pt idx="13">
                  <c:v>-1.4875836773891618</c:v>
                </c:pt>
                <c:pt idx="14">
                  <c:v>-1.3290513221320279</c:v>
                </c:pt>
                <c:pt idx="15">
                  <c:v>-0.98691009033747901</c:v>
                </c:pt>
                <c:pt idx="16">
                  <c:v>-0.81655422418823354</c:v>
                </c:pt>
                <c:pt idx="17">
                  <c:v>-0.54051442692225826</c:v>
                </c:pt>
              </c:numCache>
            </c:numRef>
          </c:val>
        </c:ser>
        <c:ser>
          <c:idx val="1"/>
          <c:order val="1"/>
          <c:tx>
            <c:strRef>
              <c:f>'2011年'!$F$1</c:f>
              <c:strCache>
                <c:ptCount val="1"/>
                <c:pt idx="0">
                  <c:v>女性百分比(%)</c:v>
                </c:pt>
              </c:strCache>
            </c:strRef>
          </c:tx>
          <c:invertIfNegative val="0"/>
          <c:val>
            <c:numRef>
              <c:f>'2011年'!$F$2:$F$19</c:f>
              <c:numCache>
                <c:formatCode>0.00;[Red]0.00</c:formatCode>
                <c:ptCount val="18"/>
                <c:pt idx="0">
                  <c:v>1.97307098515594</c:v>
                </c:pt>
                <c:pt idx="1">
                  <c:v>2.2760430696142127</c:v>
                </c:pt>
                <c:pt idx="2">
                  <c:v>2.9614407150390925</c:v>
                </c:pt>
                <c:pt idx="3">
                  <c:v>3.3344496633614638</c:v>
                </c:pt>
                <c:pt idx="4">
                  <c:v>3.3200082738741767</c:v>
                </c:pt>
                <c:pt idx="5">
                  <c:v>3.7841736493985452</c:v>
                </c:pt>
                <c:pt idx="6">
                  <c:v>4.3711381984999553</c:v>
                </c:pt>
                <c:pt idx="7">
                  <c:v>4.0047299210434044</c:v>
                </c:pt>
                <c:pt idx="8">
                  <c:v>3.9726049338744325</c:v>
                </c:pt>
                <c:pt idx="9">
                  <c:v>4.1099703628586406</c:v>
                </c:pt>
                <c:pt idx="10">
                  <c:v>3.9065164165099961</c:v>
                </c:pt>
                <c:pt idx="11">
                  <c:v>3.5197463826773592</c:v>
                </c:pt>
                <c:pt idx="12">
                  <c:v>2.5977579592120752</c:v>
                </c:pt>
                <c:pt idx="13">
                  <c:v>1.6320750752467974</c:v>
                </c:pt>
                <c:pt idx="14">
                  <c:v>1.5555667121580392</c:v>
                </c:pt>
                <c:pt idx="15">
                  <c:v>1.1615587606962827</c:v>
                </c:pt>
                <c:pt idx="16">
                  <c:v>0.7913829770377554</c:v>
                </c:pt>
                <c:pt idx="17">
                  <c:v>0.58473849115122556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87667072"/>
        <c:axId val="87668608"/>
      </c:barChart>
      <c:catAx>
        <c:axId val="87667072"/>
        <c:scaling>
          <c:orientation val="minMax"/>
        </c:scaling>
        <c:delete val="1"/>
        <c:axPos val="l"/>
        <c:majorTickMark val="out"/>
        <c:minorTickMark val="none"/>
        <c:tickLblPos val="none"/>
        <c:crossAx val="87668608"/>
        <c:crosses val="autoZero"/>
        <c:auto val="1"/>
        <c:lblAlgn val="ctr"/>
        <c:lblOffset val="100"/>
        <c:noMultiLvlLbl val="0"/>
      </c:catAx>
      <c:valAx>
        <c:axId val="87668608"/>
        <c:scaling>
          <c:orientation val="minMax"/>
          <c:max val="8"/>
          <c:min val="-8"/>
        </c:scaling>
        <c:delete val="0"/>
        <c:axPos val="b"/>
        <c:majorGridlines/>
        <c:numFmt formatCode="0.00;[Black]0.00" sourceLinked="1"/>
        <c:majorTickMark val="out"/>
        <c:minorTickMark val="none"/>
        <c:tickLblPos val="nextTo"/>
        <c:crossAx val="876670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200"/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老年人口(65歲以上)百分比</c:v>
                </c:pt>
              </c:strCache>
            </c:strRef>
          </c:tx>
          <c:invertIfNegative val="0"/>
          <c:dLbls>
            <c:dLbl>
              <c:idx val="11"/>
              <c:layout>
                <c:manualLayout>
                  <c:x val="0"/>
                  <c:y val="-3.6894068050182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3.3204138345347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-3.3204138345347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layout>
                <c:manualLayout>
                  <c:x val="8.8288569937632582E-17"/>
                  <c:y val="-3.3204138345347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>
                <c:manualLayout>
                  <c:x val="0"/>
                  <c:y val="-4.058283575542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_);\(#,##0.0\)" sourceLinked="0"/>
            <c:txPr>
              <a:bodyPr/>
              <a:lstStyle/>
              <a:p>
                <a:pPr>
                  <a:defRPr sz="10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Sheet1!$A$2:$A$29</c:f>
              <c:strCache>
                <c:ptCount val="28"/>
                <c:pt idx="0">
                  <c:v>50</c:v>
                </c:pt>
                <c:pt idx="2">
                  <c:v>60</c:v>
                </c:pt>
                <c:pt idx="4">
                  <c:v>70</c:v>
                </c:pt>
                <c:pt idx="6">
                  <c:v>80</c:v>
                </c:pt>
                <c:pt idx="8">
                  <c:v>90</c:v>
                </c:pt>
                <c:pt idx="9">
                  <c:v>≈</c:v>
                </c:pt>
                <c:pt idx="10">
                  <c:v>96</c:v>
                </c:pt>
                <c:pt idx="11">
                  <c:v>97</c:v>
                </c:pt>
                <c:pt idx="12">
                  <c:v>98</c:v>
                </c:pt>
                <c:pt idx="13">
                  <c:v>99</c:v>
                </c:pt>
                <c:pt idx="14">
                  <c:v>100</c:v>
                </c:pt>
                <c:pt idx="15">
                  <c:v>101</c:v>
                </c:pt>
                <c:pt idx="16">
                  <c:v>≈</c:v>
                </c:pt>
                <c:pt idx="17">
                  <c:v>105</c:v>
                </c:pt>
                <c:pt idx="18">
                  <c:v>106</c:v>
                </c:pt>
                <c:pt idx="19">
                  <c:v>107</c:v>
                </c:pt>
                <c:pt idx="20">
                  <c:v>108</c:v>
                </c:pt>
                <c:pt idx="21">
                  <c:v>109</c:v>
                </c:pt>
                <c:pt idx="22">
                  <c:v>≈</c:v>
                </c:pt>
                <c:pt idx="23">
                  <c:v>114</c:v>
                </c:pt>
                <c:pt idx="24">
                  <c:v>≈</c:v>
                </c:pt>
                <c:pt idx="25">
                  <c:v>119</c:v>
                </c:pt>
                <c:pt idx="26">
                  <c:v>≈</c:v>
                </c:pt>
                <c:pt idx="27">
                  <c:v>140</c:v>
                </c:pt>
              </c:strCache>
            </c:strRef>
          </c:cat>
          <c:val>
            <c:numRef>
              <c:f>Sheet1!$B$2:$B$29</c:f>
              <c:numCache>
                <c:formatCode>General</c:formatCode>
                <c:ptCount val="28"/>
                <c:pt idx="0">
                  <c:v>2.5</c:v>
                </c:pt>
                <c:pt idx="2">
                  <c:v>3</c:v>
                </c:pt>
                <c:pt idx="4">
                  <c:v>4.4000000000000004</c:v>
                </c:pt>
                <c:pt idx="6">
                  <c:v>6.5</c:v>
                </c:pt>
                <c:pt idx="8">
                  <c:v>8.8000000000000007</c:v>
                </c:pt>
                <c:pt idx="10">
                  <c:v>10.200000000000001</c:v>
                </c:pt>
                <c:pt idx="11">
                  <c:v>10.4</c:v>
                </c:pt>
                <c:pt idx="12">
                  <c:v>10.6</c:v>
                </c:pt>
                <c:pt idx="13">
                  <c:v>10.7</c:v>
                </c:pt>
                <c:pt idx="14">
                  <c:v>10.9</c:v>
                </c:pt>
                <c:pt idx="15">
                  <c:v>11.2</c:v>
                </c:pt>
                <c:pt idx="17">
                  <c:v>13.3</c:v>
                </c:pt>
                <c:pt idx="18">
                  <c:v>13.9</c:v>
                </c:pt>
                <c:pt idx="19">
                  <c:v>14.6</c:v>
                </c:pt>
                <c:pt idx="20">
                  <c:v>15.4</c:v>
                </c:pt>
                <c:pt idx="21">
                  <c:v>16.100000000000001</c:v>
                </c:pt>
                <c:pt idx="23">
                  <c:v>20</c:v>
                </c:pt>
                <c:pt idx="25">
                  <c:v>23.9</c:v>
                </c:pt>
                <c:pt idx="27">
                  <c:v>39.4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-30"/>
        <c:axId val="87711744"/>
        <c:axId val="87714816"/>
      </c:barChart>
      <c:catAx>
        <c:axId val="87711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zh-TW" altLang="en-US" sz="1200"/>
                  <a:t>民國年</a:t>
                </a:r>
              </a:p>
            </c:rich>
          </c:tx>
          <c:overlay val="0"/>
        </c:title>
        <c:numFmt formatCode="@" sourceLinked="0"/>
        <c:majorTickMark val="none"/>
        <c:minorTickMark val="none"/>
        <c:tickLblPos val="nextTo"/>
        <c:crossAx val="87714816"/>
        <c:crosses val="autoZero"/>
        <c:auto val="1"/>
        <c:lblAlgn val="ctr"/>
        <c:lblOffset val="100"/>
        <c:tickMarkSkip val="2"/>
        <c:noMultiLvlLbl val="0"/>
      </c:catAx>
      <c:valAx>
        <c:axId val="87714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8771174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ED352-884C-4EA5-A88B-46CBAB92EC38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894BCAF-3299-4849-8347-C3DFC8ED71D8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獨立退休生活</a:t>
          </a:r>
          <a:r>
            <a:rPr lang="en-US" altLang="zh-TW" sz="1600" dirty="0" smtClean="0"/>
            <a:t>/</a:t>
          </a:r>
          <a:r>
            <a:rPr lang="zh-TW" altLang="en-US" sz="1600" dirty="0" smtClean="0"/>
            <a:t>老人住宅</a:t>
          </a:r>
          <a:endParaRPr lang="zh-TW" altLang="en-US" sz="1600" dirty="0"/>
        </a:p>
      </dgm:t>
    </dgm:pt>
    <dgm:pt modelId="{A6898DDB-459F-4586-B280-19051ADD5499}" type="parTrans" cxnId="{167953A2-F1BB-42DB-A746-5D3DB69539A4}">
      <dgm:prSet/>
      <dgm:spPr/>
      <dgm:t>
        <a:bodyPr/>
        <a:lstStyle/>
        <a:p>
          <a:endParaRPr lang="zh-TW" altLang="en-US" sz="6000"/>
        </a:p>
      </dgm:t>
    </dgm:pt>
    <dgm:pt modelId="{E6147930-16B1-4F6D-9CA0-076F95C5C3D7}" type="sibTrans" cxnId="{167953A2-F1BB-42DB-A746-5D3DB69539A4}">
      <dgm:prSet/>
      <dgm:spPr/>
      <dgm:t>
        <a:bodyPr/>
        <a:lstStyle/>
        <a:p>
          <a:endParaRPr lang="zh-TW" altLang="en-US" sz="6000"/>
        </a:p>
      </dgm:t>
    </dgm:pt>
    <dgm:pt modelId="{CE90D0B0-DBFB-4B52-9929-2264097268F1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集合式住宅 </a:t>
          </a:r>
          <a:r>
            <a:rPr lang="en-US" altLang="zh-TW" sz="1600" dirty="0" smtClean="0"/>
            <a:t>(congregate housing), </a:t>
          </a:r>
          <a:r>
            <a:rPr lang="zh-TW" altLang="en-US" sz="1600" dirty="0" smtClean="0"/>
            <a:t>老人安養護機構 </a:t>
          </a:r>
          <a:r>
            <a:rPr lang="en-US" altLang="zh-TW" sz="1600" dirty="0" smtClean="0"/>
            <a:t>(foster homes)</a:t>
          </a:r>
          <a:endParaRPr lang="zh-TW" altLang="en-US" sz="1600" dirty="0"/>
        </a:p>
      </dgm:t>
    </dgm:pt>
    <dgm:pt modelId="{5BA0C778-5E8F-4168-84C5-83D8A4866193}" type="parTrans" cxnId="{800D9F1C-AB28-42D8-A821-8C77666C16C1}">
      <dgm:prSet/>
      <dgm:spPr/>
      <dgm:t>
        <a:bodyPr/>
        <a:lstStyle/>
        <a:p>
          <a:endParaRPr lang="zh-TW" altLang="en-US" sz="6000"/>
        </a:p>
      </dgm:t>
    </dgm:pt>
    <dgm:pt modelId="{CF8AD3A8-75B8-4766-84A5-DC13F0228AB1}" type="sibTrans" cxnId="{800D9F1C-AB28-42D8-A821-8C77666C16C1}">
      <dgm:prSet/>
      <dgm:spPr/>
      <dgm:t>
        <a:bodyPr/>
        <a:lstStyle/>
        <a:p>
          <a:endParaRPr lang="zh-TW" altLang="en-US" sz="6000"/>
        </a:p>
      </dgm:t>
    </dgm:pt>
    <dgm:pt modelId="{21169D15-3015-4821-B5FF-3D7419BB205C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輔助住宅 或照顧住宅</a:t>
          </a:r>
          <a:r>
            <a:rPr lang="en-US" altLang="zh-TW" sz="1600" dirty="0" smtClean="0"/>
            <a:t>(assistive living)</a:t>
          </a:r>
          <a:endParaRPr lang="zh-TW" altLang="en-US" sz="1600" dirty="0"/>
        </a:p>
      </dgm:t>
    </dgm:pt>
    <dgm:pt modelId="{3D097ED2-CE31-4EBA-A6BD-DCA6E7B61778}" type="parTrans" cxnId="{88EC2EEC-88F6-44C3-B348-9009B1F073C3}">
      <dgm:prSet/>
      <dgm:spPr/>
      <dgm:t>
        <a:bodyPr/>
        <a:lstStyle/>
        <a:p>
          <a:endParaRPr lang="zh-TW" altLang="en-US" sz="6000"/>
        </a:p>
      </dgm:t>
    </dgm:pt>
    <dgm:pt modelId="{818480EE-A88A-4CAF-963C-77AE067BB80C}" type="sibTrans" cxnId="{88EC2EEC-88F6-44C3-B348-9009B1F073C3}">
      <dgm:prSet/>
      <dgm:spPr/>
      <dgm:t>
        <a:bodyPr/>
        <a:lstStyle/>
        <a:p>
          <a:endParaRPr lang="zh-TW" altLang="en-US" sz="6000"/>
        </a:p>
      </dgm:t>
    </dgm:pt>
    <dgm:pt modelId="{6B33CC36-744D-4DBB-9679-EF8CC0D2D80F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技術性護理 </a:t>
          </a:r>
          <a:r>
            <a:rPr lang="en-US" altLang="zh-TW" sz="1600" dirty="0" smtClean="0"/>
            <a:t>(skilled nursing), </a:t>
          </a:r>
          <a:r>
            <a:rPr lang="zh-TW" altLang="en-US" sz="1600" dirty="0" smtClean="0"/>
            <a:t>如護理之家</a:t>
          </a:r>
          <a:r>
            <a:rPr lang="en-US" altLang="zh-TW" sz="1600" dirty="0" smtClean="0"/>
            <a:t>(nursing home)</a:t>
          </a:r>
          <a:r>
            <a:rPr lang="zh-TW" altLang="en-US" sz="1600" dirty="0" smtClean="0"/>
            <a:t>或長期照護機構</a:t>
          </a:r>
          <a:r>
            <a:rPr lang="en-US" altLang="zh-TW" sz="1600" dirty="0" smtClean="0"/>
            <a:t>(long-term care institutions)</a:t>
          </a:r>
          <a:endParaRPr lang="zh-TW" altLang="en-US" sz="1600" dirty="0"/>
        </a:p>
      </dgm:t>
    </dgm:pt>
    <dgm:pt modelId="{E4E2C5AB-B318-4629-A9CC-192727735943}" type="parTrans" cxnId="{8DE4F95A-9691-43E4-A397-2CB00CBD1160}">
      <dgm:prSet/>
      <dgm:spPr/>
      <dgm:t>
        <a:bodyPr/>
        <a:lstStyle/>
        <a:p>
          <a:endParaRPr lang="zh-TW" altLang="en-US" sz="6000"/>
        </a:p>
      </dgm:t>
    </dgm:pt>
    <dgm:pt modelId="{CFDD9447-92C9-4E0A-A093-AA32D5B09414}" type="sibTrans" cxnId="{8DE4F95A-9691-43E4-A397-2CB00CBD1160}">
      <dgm:prSet/>
      <dgm:spPr/>
      <dgm:t>
        <a:bodyPr/>
        <a:lstStyle/>
        <a:p>
          <a:endParaRPr lang="zh-TW" altLang="en-US" sz="6000"/>
        </a:p>
      </dgm:t>
    </dgm:pt>
    <dgm:pt modelId="{4C808342-1BA3-4D3A-A363-275B88E605ED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亞急性照護 </a:t>
          </a:r>
          <a:r>
            <a:rPr lang="en-US" altLang="zh-TW" sz="1600" dirty="0" smtClean="0"/>
            <a:t>(sub-acute care)</a:t>
          </a:r>
          <a:endParaRPr lang="zh-TW" altLang="en-US" sz="1600" dirty="0"/>
        </a:p>
      </dgm:t>
    </dgm:pt>
    <dgm:pt modelId="{9B217FBC-FAD6-4466-A922-95C7D0D27326}" type="parTrans" cxnId="{1A849C7F-F45F-453B-98E8-31ADFD4A605E}">
      <dgm:prSet/>
      <dgm:spPr/>
      <dgm:t>
        <a:bodyPr/>
        <a:lstStyle/>
        <a:p>
          <a:endParaRPr lang="zh-TW" altLang="en-US" sz="6000"/>
        </a:p>
      </dgm:t>
    </dgm:pt>
    <dgm:pt modelId="{6A158966-AC91-4B0E-BA36-9870ADFFF568}" type="sibTrans" cxnId="{1A849C7F-F45F-453B-98E8-31ADFD4A605E}">
      <dgm:prSet/>
      <dgm:spPr/>
      <dgm:t>
        <a:bodyPr/>
        <a:lstStyle/>
        <a:p>
          <a:endParaRPr lang="zh-TW" altLang="en-US" sz="6000"/>
        </a:p>
      </dgm:t>
    </dgm:pt>
    <dgm:pt modelId="{070B00F5-2269-47E5-9426-5E4B1D25355B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專科醫療</a:t>
          </a:r>
          <a:endParaRPr lang="zh-TW" altLang="en-US" sz="1600" dirty="0"/>
        </a:p>
      </dgm:t>
    </dgm:pt>
    <dgm:pt modelId="{26E8ECF8-9566-4197-B833-491863E85FB5}" type="parTrans" cxnId="{133AA73E-2527-417E-B8E5-1911B4B28079}">
      <dgm:prSet/>
      <dgm:spPr/>
      <dgm:t>
        <a:bodyPr/>
        <a:lstStyle/>
        <a:p>
          <a:endParaRPr lang="zh-TW" altLang="en-US" sz="6000"/>
        </a:p>
      </dgm:t>
    </dgm:pt>
    <dgm:pt modelId="{0BB848CA-7213-4E88-89C4-03E2F3910045}" type="sibTrans" cxnId="{133AA73E-2527-417E-B8E5-1911B4B28079}">
      <dgm:prSet/>
      <dgm:spPr/>
      <dgm:t>
        <a:bodyPr/>
        <a:lstStyle/>
        <a:p>
          <a:endParaRPr lang="zh-TW" altLang="en-US" sz="6000"/>
        </a:p>
      </dgm:t>
    </dgm:pt>
    <dgm:pt modelId="{404D9C3F-D1B9-453E-829A-7BA14F6A35BB}" type="pres">
      <dgm:prSet presAssocID="{60BED352-884C-4EA5-A88B-46CBAB92EC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EF01B87-FA24-465D-9068-99B3CACA97EA}" type="pres">
      <dgm:prSet presAssocID="{D894BCAF-3299-4849-8347-C3DFC8ED71D8}" presName="compositeNode" presStyleCnt="0">
        <dgm:presLayoutVars>
          <dgm:bulletEnabled val="1"/>
        </dgm:presLayoutVars>
      </dgm:prSet>
      <dgm:spPr/>
    </dgm:pt>
    <dgm:pt modelId="{E97055DE-08FE-4DD3-8EB1-B22F08384AA1}" type="pres">
      <dgm:prSet presAssocID="{D894BCAF-3299-4849-8347-C3DFC8ED71D8}" presName="bgRect" presStyleLbl="node1" presStyleIdx="0" presStyleCnt="6" custAng="5400000"/>
      <dgm:spPr/>
      <dgm:t>
        <a:bodyPr/>
        <a:lstStyle/>
        <a:p>
          <a:endParaRPr lang="zh-TW" altLang="en-US"/>
        </a:p>
      </dgm:t>
    </dgm:pt>
    <dgm:pt modelId="{2DCF14BA-46CE-4672-BBAF-532C804341E6}" type="pres">
      <dgm:prSet presAssocID="{D894BCAF-3299-4849-8347-C3DFC8ED71D8}" presName="parentNode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3A5046-EC6C-4C99-A21B-8ED90F044137}" type="pres">
      <dgm:prSet presAssocID="{E6147930-16B1-4F6D-9CA0-076F95C5C3D7}" presName="hSp" presStyleCnt="0"/>
      <dgm:spPr/>
    </dgm:pt>
    <dgm:pt modelId="{8F102764-570C-495D-9F3E-1627AFB7613B}" type="pres">
      <dgm:prSet presAssocID="{E6147930-16B1-4F6D-9CA0-076F95C5C3D7}" presName="vProcSp" presStyleCnt="0"/>
      <dgm:spPr/>
    </dgm:pt>
    <dgm:pt modelId="{37368D28-E87F-4F49-8DE0-B9AE264EC9EF}" type="pres">
      <dgm:prSet presAssocID="{E6147930-16B1-4F6D-9CA0-076F95C5C3D7}" presName="vSp1" presStyleCnt="0"/>
      <dgm:spPr/>
    </dgm:pt>
    <dgm:pt modelId="{4B2E29D4-A36F-4754-9A07-FAB872616738}" type="pres">
      <dgm:prSet presAssocID="{E6147930-16B1-4F6D-9CA0-076F95C5C3D7}" presName="simulatedConn" presStyleLbl="solidFgAcc1" presStyleIdx="0" presStyleCnt="5"/>
      <dgm:spPr/>
    </dgm:pt>
    <dgm:pt modelId="{C002F55D-2602-4B95-9972-28C3DA6779A5}" type="pres">
      <dgm:prSet presAssocID="{E6147930-16B1-4F6D-9CA0-076F95C5C3D7}" presName="vSp2" presStyleCnt="0"/>
      <dgm:spPr/>
    </dgm:pt>
    <dgm:pt modelId="{47A57827-CAC9-4001-8282-362833432EFF}" type="pres">
      <dgm:prSet presAssocID="{E6147930-16B1-4F6D-9CA0-076F95C5C3D7}" presName="sibTrans" presStyleCnt="0"/>
      <dgm:spPr/>
    </dgm:pt>
    <dgm:pt modelId="{74012160-19AF-421C-A5C2-FE8E8701B41E}" type="pres">
      <dgm:prSet presAssocID="{CE90D0B0-DBFB-4B52-9929-2264097268F1}" presName="compositeNode" presStyleCnt="0">
        <dgm:presLayoutVars>
          <dgm:bulletEnabled val="1"/>
        </dgm:presLayoutVars>
      </dgm:prSet>
      <dgm:spPr/>
    </dgm:pt>
    <dgm:pt modelId="{6F26C85C-F10D-4DCF-BA02-EAD52B24C1D8}" type="pres">
      <dgm:prSet presAssocID="{CE90D0B0-DBFB-4B52-9929-2264097268F1}" presName="bgRect" presStyleLbl="node1" presStyleIdx="1" presStyleCnt="6" custAng="5400000"/>
      <dgm:spPr/>
      <dgm:t>
        <a:bodyPr/>
        <a:lstStyle/>
        <a:p>
          <a:endParaRPr lang="zh-TW" altLang="en-US"/>
        </a:p>
      </dgm:t>
    </dgm:pt>
    <dgm:pt modelId="{AEFD92ED-1A96-4F2E-90A0-5261E57A422C}" type="pres">
      <dgm:prSet presAssocID="{CE90D0B0-DBFB-4B52-9929-2264097268F1}" presName="parentNode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424AAB-5A42-4697-AC79-03422458F7A9}" type="pres">
      <dgm:prSet presAssocID="{CF8AD3A8-75B8-4766-84A5-DC13F0228AB1}" presName="hSp" presStyleCnt="0"/>
      <dgm:spPr/>
    </dgm:pt>
    <dgm:pt modelId="{0984195B-F587-4131-90E1-C313B83288ED}" type="pres">
      <dgm:prSet presAssocID="{CF8AD3A8-75B8-4766-84A5-DC13F0228AB1}" presName="vProcSp" presStyleCnt="0"/>
      <dgm:spPr/>
    </dgm:pt>
    <dgm:pt modelId="{8D9F315C-98F6-44A4-AEB7-D2B88EAEC46D}" type="pres">
      <dgm:prSet presAssocID="{CF8AD3A8-75B8-4766-84A5-DC13F0228AB1}" presName="vSp1" presStyleCnt="0"/>
      <dgm:spPr/>
    </dgm:pt>
    <dgm:pt modelId="{8452A0E6-6746-439C-A2C1-D0DE419A60B2}" type="pres">
      <dgm:prSet presAssocID="{CF8AD3A8-75B8-4766-84A5-DC13F0228AB1}" presName="simulatedConn" presStyleLbl="solidFgAcc1" presStyleIdx="1" presStyleCnt="5"/>
      <dgm:spPr/>
    </dgm:pt>
    <dgm:pt modelId="{AE1A7E61-E9FE-4063-BCA6-ACF8EEAE3E77}" type="pres">
      <dgm:prSet presAssocID="{CF8AD3A8-75B8-4766-84A5-DC13F0228AB1}" presName="vSp2" presStyleCnt="0"/>
      <dgm:spPr/>
    </dgm:pt>
    <dgm:pt modelId="{BBBB59B7-D00D-4A05-B821-C12B81E577F6}" type="pres">
      <dgm:prSet presAssocID="{CF8AD3A8-75B8-4766-84A5-DC13F0228AB1}" presName="sibTrans" presStyleCnt="0"/>
      <dgm:spPr/>
    </dgm:pt>
    <dgm:pt modelId="{8C1FABBA-952F-4161-9284-78E0EA78CA0F}" type="pres">
      <dgm:prSet presAssocID="{21169D15-3015-4821-B5FF-3D7419BB205C}" presName="compositeNode" presStyleCnt="0">
        <dgm:presLayoutVars>
          <dgm:bulletEnabled val="1"/>
        </dgm:presLayoutVars>
      </dgm:prSet>
      <dgm:spPr/>
    </dgm:pt>
    <dgm:pt modelId="{C342AFAF-F57B-4C63-BCD9-6B6247DFA7C3}" type="pres">
      <dgm:prSet presAssocID="{21169D15-3015-4821-B5FF-3D7419BB205C}" presName="bgRect" presStyleLbl="node1" presStyleIdx="2" presStyleCnt="6" custAng="5400000"/>
      <dgm:spPr/>
      <dgm:t>
        <a:bodyPr/>
        <a:lstStyle/>
        <a:p>
          <a:endParaRPr lang="zh-TW" altLang="en-US"/>
        </a:p>
      </dgm:t>
    </dgm:pt>
    <dgm:pt modelId="{4CC10271-1891-4390-9665-8B0166A12ACC}" type="pres">
      <dgm:prSet presAssocID="{21169D15-3015-4821-B5FF-3D7419BB205C}" presName="parentNode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F387C8-42DA-492C-8249-C82D11716320}" type="pres">
      <dgm:prSet presAssocID="{818480EE-A88A-4CAF-963C-77AE067BB80C}" presName="hSp" presStyleCnt="0"/>
      <dgm:spPr/>
    </dgm:pt>
    <dgm:pt modelId="{9E18FDF1-11AA-4639-9823-7B9374AF4CF2}" type="pres">
      <dgm:prSet presAssocID="{818480EE-A88A-4CAF-963C-77AE067BB80C}" presName="vProcSp" presStyleCnt="0"/>
      <dgm:spPr/>
    </dgm:pt>
    <dgm:pt modelId="{D5E989FE-9F6B-411D-B380-CFDD2296BEDA}" type="pres">
      <dgm:prSet presAssocID="{818480EE-A88A-4CAF-963C-77AE067BB80C}" presName="vSp1" presStyleCnt="0"/>
      <dgm:spPr/>
    </dgm:pt>
    <dgm:pt modelId="{7DF7F93D-DE1B-4867-BF74-57D78ADF9918}" type="pres">
      <dgm:prSet presAssocID="{818480EE-A88A-4CAF-963C-77AE067BB80C}" presName="simulatedConn" presStyleLbl="solidFgAcc1" presStyleIdx="2" presStyleCnt="5"/>
      <dgm:spPr/>
    </dgm:pt>
    <dgm:pt modelId="{9CBB65F1-738B-4A79-9009-5B39EC97388F}" type="pres">
      <dgm:prSet presAssocID="{818480EE-A88A-4CAF-963C-77AE067BB80C}" presName="vSp2" presStyleCnt="0"/>
      <dgm:spPr/>
    </dgm:pt>
    <dgm:pt modelId="{48C0DB08-3409-493E-8B0D-48C1B2D7C704}" type="pres">
      <dgm:prSet presAssocID="{818480EE-A88A-4CAF-963C-77AE067BB80C}" presName="sibTrans" presStyleCnt="0"/>
      <dgm:spPr/>
    </dgm:pt>
    <dgm:pt modelId="{5ED868CA-8016-4BC5-8FAA-5BD2D2CA49DA}" type="pres">
      <dgm:prSet presAssocID="{6B33CC36-744D-4DBB-9679-EF8CC0D2D80F}" presName="compositeNode" presStyleCnt="0">
        <dgm:presLayoutVars>
          <dgm:bulletEnabled val="1"/>
        </dgm:presLayoutVars>
      </dgm:prSet>
      <dgm:spPr/>
    </dgm:pt>
    <dgm:pt modelId="{B51E541F-A824-414C-8F7D-71944906DFB5}" type="pres">
      <dgm:prSet presAssocID="{6B33CC36-744D-4DBB-9679-EF8CC0D2D80F}" presName="bgRect" presStyleLbl="node1" presStyleIdx="3" presStyleCnt="6" custAng="5400000"/>
      <dgm:spPr/>
      <dgm:t>
        <a:bodyPr/>
        <a:lstStyle/>
        <a:p>
          <a:endParaRPr lang="zh-TW" altLang="en-US"/>
        </a:p>
      </dgm:t>
    </dgm:pt>
    <dgm:pt modelId="{97EB32FD-6F59-4143-8BB7-2FAD6289A019}" type="pres">
      <dgm:prSet presAssocID="{6B33CC36-744D-4DBB-9679-EF8CC0D2D80F}" presName="parentNode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A13660-0E88-4636-AC9F-C88825CB4B0B}" type="pres">
      <dgm:prSet presAssocID="{CFDD9447-92C9-4E0A-A093-AA32D5B09414}" presName="hSp" presStyleCnt="0"/>
      <dgm:spPr/>
    </dgm:pt>
    <dgm:pt modelId="{D1326FB7-5D2C-4F76-AB4F-4F7C7439CC78}" type="pres">
      <dgm:prSet presAssocID="{CFDD9447-92C9-4E0A-A093-AA32D5B09414}" presName="vProcSp" presStyleCnt="0"/>
      <dgm:spPr/>
    </dgm:pt>
    <dgm:pt modelId="{449A703B-1693-4BD9-ADD2-E17C11811283}" type="pres">
      <dgm:prSet presAssocID="{CFDD9447-92C9-4E0A-A093-AA32D5B09414}" presName="vSp1" presStyleCnt="0"/>
      <dgm:spPr/>
    </dgm:pt>
    <dgm:pt modelId="{71312D18-EA3C-4807-BCDC-3B581F9E865D}" type="pres">
      <dgm:prSet presAssocID="{CFDD9447-92C9-4E0A-A093-AA32D5B09414}" presName="simulatedConn" presStyleLbl="solidFgAcc1" presStyleIdx="3" presStyleCnt="5"/>
      <dgm:spPr/>
    </dgm:pt>
    <dgm:pt modelId="{19B88EA2-C541-414D-BA42-21169D315D0E}" type="pres">
      <dgm:prSet presAssocID="{CFDD9447-92C9-4E0A-A093-AA32D5B09414}" presName="vSp2" presStyleCnt="0"/>
      <dgm:spPr/>
    </dgm:pt>
    <dgm:pt modelId="{2D22A634-ACED-4420-9DEC-5A40DB8C4879}" type="pres">
      <dgm:prSet presAssocID="{CFDD9447-92C9-4E0A-A093-AA32D5B09414}" presName="sibTrans" presStyleCnt="0"/>
      <dgm:spPr/>
    </dgm:pt>
    <dgm:pt modelId="{F1F77FB9-1F6E-411D-8F41-F1D317D782B0}" type="pres">
      <dgm:prSet presAssocID="{4C808342-1BA3-4D3A-A363-275B88E605ED}" presName="compositeNode" presStyleCnt="0">
        <dgm:presLayoutVars>
          <dgm:bulletEnabled val="1"/>
        </dgm:presLayoutVars>
      </dgm:prSet>
      <dgm:spPr/>
    </dgm:pt>
    <dgm:pt modelId="{232FA291-483C-4F78-A0B2-8651BB138C28}" type="pres">
      <dgm:prSet presAssocID="{4C808342-1BA3-4D3A-A363-275B88E605ED}" presName="bgRect" presStyleLbl="node1" presStyleIdx="4" presStyleCnt="6" custAng="5400000"/>
      <dgm:spPr/>
      <dgm:t>
        <a:bodyPr/>
        <a:lstStyle/>
        <a:p>
          <a:endParaRPr lang="zh-TW" altLang="en-US"/>
        </a:p>
      </dgm:t>
    </dgm:pt>
    <dgm:pt modelId="{802812E3-E019-4D9F-A45C-6CE118D63AC2}" type="pres">
      <dgm:prSet presAssocID="{4C808342-1BA3-4D3A-A363-275B88E605ED}" presName="parentNode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3E7F5C-DC3A-4E3F-9DE5-C46CDC2A64B9}" type="pres">
      <dgm:prSet presAssocID="{6A158966-AC91-4B0E-BA36-9870ADFFF568}" presName="hSp" presStyleCnt="0"/>
      <dgm:spPr/>
    </dgm:pt>
    <dgm:pt modelId="{E3236D6D-F4B8-4629-B1CD-6122C0751A17}" type="pres">
      <dgm:prSet presAssocID="{6A158966-AC91-4B0E-BA36-9870ADFFF568}" presName="vProcSp" presStyleCnt="0"/>
      <dgm:spPr/>
    </dgm:pt>
    <dgm:pt modelId="{A6B01CA8-9E00-4FFC-A466-829359119035}" type="pres">
      <dgm:prSet presAssocID="{6A158966-AC91-4B0E-BA36-9870ADFFF568}" presName="vSp1" presStyleCnt="0"/>
      <dgm:spPr/>
    </dgm:pt>
    <dgm:pt modelId="{7F40B4B1-9FDB-46F8-BF9F-2D80D9A8B4B1}" type="pres">
      <dgm:prSet presAssocID="{6A158966-AC91-4B0E-BA36-9870ADFFF568}" presName="simulatedConn" presStyleLbl="solidFgAcc1" presStyleIdx="4" presStyleCnt="5"/>
      <dgm:spPr/>
    </dgm:pt>
    <dgm:pt modelId="{EF188F1C-A962-4E50-B548-50688D184D69}" type="pres">
      <dgm:prSet presAssocID="{6A158966-AC91-4B0E-BA36-9870ADFFF568}" presName="vSp2" presStyleCnt="0"/>
      <dgm:spPr/>
    </dgm:pt>
    <dgm:pt modelId="{A166FC8B-2482-4B43-8407-75055E09CC43}" type="pres">
      <dgm:prSet presAssocID="{6A158966-AC91-4B0E-BA36-9870ADFFF568}" presName="sibTrans" presStyleCnt="0"/>
      <dgm:spPr/>
    </dgm:pt>
    <dgm:pt modelId="{475845C6-E971-4ADF-A75E-F18C631BED0A}" type="pres">
      <dgm:prSet presAssocID="{070B00F5-2269-47E5-9426-5E4B1D25355B}" presName="compositeNode" presStyleCnt="0">
        <dgm:presLayoutVars>
          <dgm:bulletEnabled val="1"/>
        </dgm:presLayoutVars>
      </dgm:prSet>
      <dgm:spPr/>
    </dgm:pt>
    <dgm:pt modelId="{6A7690CD-677A-432A-8BB8-66C696C5EE4E}" type="pres">
      <dgm:prSet presAssocID="{070B00F5-2269-47E5-9426-5E4B1D25355B}" presName="bgRect" presStyleLbl="node1" presStyleIdx="5" presStyleCnt="6" custAng="5400000"/>
      <dgm:spPr/>
      <dgm:t>
        <a:bodyPr/>
        <a:lstStyle/>
        <a:p>
          <a:endParaRPr lang="zh-TW" altLang="en-US"/>
        </a:p>
      </dgm:t>
    </dgm:pt>
    <dgm:pt modelId="{F0DE9AC4-DA00-4630-A032-AA37230E88BA}" type="pres">
      <dgm:prSet presAssocID="{070B00F5-2269-47E5-9426-5E4B1D25355B}" presName="parentNode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849C7F-F45F-453B-98E8-31ADFD4A605E}" srcId="{60BED352-884C-4EA5-A88B-46CBAB92EC38}" destId="{4C808342-1BA3-4D3A-A363-275B88E605ED}" srcOrd="4" destOrd="0" parTransId="{9B217FBC-FAD6-4466-A922-95C7D0D27326}" sibTransId="{6A158966-AC91-4B0E-BA36-9870ADFFF568}"/>
    <dgm:cxn modelId="{1B0A10CF-F2A8-4C66-B164-95FB34551D14}" type="presOf" srcId="{6B33CC36-744D-4DBB-9679-EF8CC0D2D80F}" destId="{97EB32FD-6F59-4143-8BB7-2FAD6289A019}" srcOrd="1" destOrd="0" presId="urn:microsoft.com/office/officeart/2005/8/layout/hProcess7#1"/>
    <dgm:cxn modelId="{3027860E-2CA0-472C-A7F8-90CDE56BFF9F}" type="presOf" srcId="{60BED352-884C-4EA5-A88B-46CBAB92EC38}" destId="{404D9C3F-D1B9-453E-829A-7BA14F6A35BB}" srcOrd="0" destOrd="0" presId="urn:microsoft.com/office/officeart/2005/8/layout/hProcess7#1"/>
    <dgm:cxn modelId="{09D9A2B9-537F-441A-B4B8-CE84A7457458}" type="presOf" srcId="{070B00F5-2269-47E5-9426-5E4B1D25355B}" destId="{F0DE9AC4-DA00-4630-A032-AA37230E88BA}" srcOrd="1" destOrd="0" presId="urn:microsoft.com/office/officeart/2005/8/layout/hProcess7#1"/>
    <dgm:cxn modelId="{88EC2EEC-88F6-44C3-B348-9009B1F073C3}" srcId="{60BED352-884C-4EA5-A88B-46CBAB92EC38}" destId="{21169D15-3015-4821-B5FF-3D7419BB205C}" srcOrd="2" destOrd="0" parTransId="{3D097ED2-CE31-4EBA-A6BD-DCA6E7B61778}" sibTransId="{818480EE-A88A-4CAF-963C-77AE067BB80C}"/>
    <dgm:cxn modelId="{FF50E30B-1D14-4157-BCD0-B7B7C345C595}" type="presOf" srcId="{D894BCAF-3299-4849-8347-C3DFC8ED71D8}" destId="{E97055DE-08FE-4DD3-8EB1-B22F08384AA1}" srcOrd="0" destOrd="0" presId="urn:microsoft.com/office/officeart/2005/8/layout/hProcess7#1"/>
    <dgm:cxn modelId="{7A91E65B-B8BE-43DF-B91E-6C4EF716D8FC}" type="presOf" srcId="{CE90D0B0-DBFB-4B52-9929-2264097268F1}" destId="{AEFD92ED-1A96-4F2E-90A0-5261E57A422C}" srcOrd="1" destOrd="0" presId="urn:microsoft.com/office/officeart/2005/8/layout/hProcess7#1"/>
    <dgm:cxn modelId="{D3A3A3AE-E39B-477B-8B2F-5E636F973535}" type="presOf" srcId="{21169D15-3015-4821-B5FF-3D7419BB205C}" destId="{C342AFAF-F57B-4C63-BCD9-6B6247DFA7C3}" srcOrd="0" destOrd="0" presId="urn:microsoft.com/office/officeart/2005/8/layout/hProcess7#1"/>
    <dgm:cxn modelId="{B1E7BF27-D778-44B4-ABD0-2E7441AA710B}" type="presOf" srcId="{D894BCAF-3299-4849-8347-C3DFC8ED71D8}" destId="{2DCF14BA-46CE-4672-BBAF-532C804341E6}" srcOrd="1" destOrd="0" presId="urn:microsoft.com/office/officeart/2005/8/layout/hProcess7#1"/>
    <dgm:cxn modelId="{167953A2-F1BB-42DB-A746-5D3DB69539A4}" srcId="{60BED352-884C-4EA5-A88B-46CBAB92EC38}" destId="{D894BCAF-3299-4849-8347-C3DFC8ED71D8}" srcOrd="0" destOrd="0" parTransId="{A6898DDB-459F-4586-B280-19051ADD5499}" sibTransId="{E6147930-16B1-4F6D-9CA0-076F95C5C3D7}"/>
    <dgm:cxn modelId="{E42C1D8C-BFC6-4203-BE83-2ACC572674E0}" type="presOf" srcId="{070B00F5-2269-47E5-9426-5E4B1D25355B}" destId="{6A7690CD-677A-432A-8BB8-66C696C5EE4E}" srcOrd="0" destOrd="0" presId="urn:microsoft.com/office/officeart/2005/8/layout/hProcess7#1"/>
    <dgm:cxn modelId="{4F3CBADB-AD4B-4FA5-BA9B-EE51003726BF}" type="presOf" srcId="{6B33CC36-744D-4DBB-9679-EF8CC0D2D80F}" destId="{B51E541F-A824-414C-8F7D-71944906DFB5}" srcOrd="0" destOrd="0" presId="urn:microsoft.com/office/officeart/2005/8/layout/hProcess7#1"/>
    <dgm:cxn modelId="{800D9F1C-AB28-42D8-A821-8C77666C16C1}" srcId="{60BED352-884C-4EA5-A88B-46CBAB92EC38}" destId="{CE90D0B0-DBFB-4B52-9929-2264097268F1}" srcOrd="1" destOrd="0" parTransId="{5BA0C778-5E8F-4168-84C5-83D8A4866193}" sibTransId="{CF8AD3A8-75B8-4766-84A5-DC13F0228AB1}"/>
    <dgm:cxn modelId="{CCB82929-11C4-4A26-83A7-C71394403CFB}" type="presOf" srcId="{4C808342-1BA3-4D3A-A363-275B88E605ED}" destId="{802812E3-E019-4D9F-A45C-6CE118D63AC2}" srcOrd="1" destOrd="0" presId="urn:microsoft.com/office/officeart/2005/8/layout/hProcess7#1"/>
    <dgm:cxn modelId="{EBCB005D-19E5-41A3-A739-14420DF04D29}" type="presOf" srcId="{4C808342-1BA3-4D3A-A363-275B88E605ED}" destId="{232FA291-483C-4F78-A0B2-8651BB138C28}" srcOrd="0" destOrd="0" presId="urn:microsoft.com/office/officeart/2005/8/layout/hProcess7#1"/>
    <dgm:cxn modelId="{765BA531-AEDA-4B0D-B549-52C514376946}" type="presOf" srcId="{21169D15-3015-4821-B5FF-3D7419BB205C}" destId="{4CC10271-1891-4390-9665-8B0166A12ACC}" srcOrd="1" destOrd="0" presId="urn:microsoft.com/office/officeart/2005/8/layout/hProcess7#1"/>
    <dgm:cxn modelId="{8DE4F95A-9691-43E4-A397-2CB00CBD1160}" srcId="{60BED352-884C-4EA5-A88B-46CBAB92EC38}" destId="{6B33CC36-744D-4DBB-9679-EF8CC0D2D80F}" srcOrd="3" destOrd="0" parTransId="{E4E2C5AB-B318-4629-A9CC-192727735943}" sibTransId="{CFDD9447-92C9-4E0A-A093-AA32D5B09414}"/>
    <dgm:cxn modelId="{63CFF65F-54BB-411E-9870-2A7BAA6177C8}" type="presOf" srcId="{CE90D0B0-DBFB-4B52-9929-2264097268F1}" destId="{6F26C85C-F10D-4DCF-BA02-EAD52B24C1D8}" srcOrd="0" destOrd="0" presId="urn:microsoft.com/office/officeart/2005/8/layout/hProcess7#1"/>
    <dgm:cxn modelId="{133AA73E-2527-417E-B8E5-1911B4B28079}" srcId="{60BED352-884C-4EA5-A88B-46CBAB92EC38}" destId="{070B00F5-2269-47E5-9426-5E4B1D25355B}" srcOrd="5" destOrd="0" parTransId="{26E8ECF8-9566-4197-B833-491863E85FB5}" sibTransId="{0BB848CA-7213-4E88-89C4-03E2F3910045}"/>
    <dgm:cxn modelId="{97397C6D-A1D0-468A-980C-44C2BD50F338}" type="presParOf" srcId="{404D9C3F-D1B9-453E-829A-7BA14F6A35BB}" destId="{6EF01B87-FA24-465D-9068-99B3CACA97EA}" srcOrd="0" destOrd="0" presId="urn:microsoft.com/office/officeart/2005/8/layout/hProcess7#1"/>
    <dgm:cxn modelId="{573B3973-1B3A-498D-AE29-0284DC47894C}" type="presParOf" srcId="{6EF01B87-FA24-465D-9068-99B3CACA97EA}" destId="{E97055DE-08FE-4DD3-8EB1-B22F08384AA1}" srcOrd="0" destOrd="0" presId="urn:microsoft.com/office/officeart/2005/8/layout/hProcess7#1"/>
    <dgm:cxn modelId="{E1E8E8B4-E3D6-4CE3-B88F-238A35C4320E}" type="presParOf" srcId="{6EF01B87-FA24-465D-9068-99B3CACA97EA}" destId="{2DCF14BA-46CE-4672-BBAF-532C804341E6}" srcOrd="1" destOrd="0" presId="urn:microsoft.com/office/officeart/2005/8/layout/hProcess7#1"/>
    <dgm:cxn modelId="{4549C8D6-295A-4316-81C7-4D95DAA850A6}" type="presParOf" srcId="{404D9C3F-D1B9-453E-829A-7BA14F6A35BB}" destId="{0F3A5046-EC6C-4C99-A21B-8ED90F044137}" srcOrd="1" destOrd="0" presId="urn:microsoft.com/office/officeart/2005/8/layout/hProcess7#1"/>
    <dgm:cxn modelId="{15CF3805-39BF-4197-A491-E35AFB023AF0}" type="presParOf" srcId="{404D9C3F-D1B9-453E-829A-7BA14F6A35BB}" destId="{8F102764-570C-495D-9F3E-1627AFB7613B}" srcOrd="2" destOrd="0" presId="urn:microsoft.com/office/officeart/2005/8/layout/hProcess7#1"/>
    <dgm:cxn modelId="{89CE1C30-2F1E-4FCC-9CEE-0841391C706A}" type="presParOf" srcId="{8F102764-570C-495D-9F3E-1627AFB7613B}" destId="{37368D28-E87F-4F49-8DE0-B9AE264EC9EF}" srcOrd="0" destOrd="0" presId="urn:microsoft.com/office/officeart/2005/8/layout/hProcess7#1"/>
    <dgm:cxn modelId="{9BB63276-2A2F-477A-AECC-6A1E92D4AC1D}" type="presParOf" srcId="{8F102764-570C-495D-9F3E-1627AFB7613B}" destId="{4B2E29D4-A36F-4754-9A07-FAB872616738}" srcOrd="1" destOrd="0" presId="urn:microsoft.com/office/officeart/2005/8/layout/hProcess7#1"/>
    <dgm:cxn modelId="{B585AFE3-891C-4C44-9509-0FDC8D723549}" type="presParOf" srcId="{8F102764-570C-495D-9F3E-1627AFB7613B}" destId="{C002F55D-2602-4B95-9972-28C3DA6779A5}" srcOrd="2" destOrd="0" presId="urn:microsoft.com/office/officeart/2005/8/layout/hProcess7#1"/>
    <dgm:cxn modelId="{E0A71A16-EFD2-49B0-A1FD-1EA0A16541CE}" type="presParOf" srcId="{404D9C3F-D1B9-453E-829A-7BA14F6A35BB}" destId="{47A57827-CAC9-4001-8282-362833432EFF}" srcOrd="3" destOrd="0" presId="urn:microsoft.com/office/officeart/2005/8/layout/hProcess7#1"/>
    <dgm:cxn modelId="{FB37651D-0B50-441F-96DB-93FED3F9F826}" type="presParOf" srcId="{404D9C3F-D1B9-453E-829A-7BA14F6A35BB}" destId="{74012160-19AF-421C-A5C2-FE8E8701B41E}" srcOrd="4" destOrd="0" presId="urn:microsoft.com/office/officeart/2005/8/layout/hProcess7#1"/>
    <dgm:cxn modelId="{60D6624C-416E-41CF-8556-A2DBCAE811ED}" type="presParOf" srcId="{74012160-19AF-421C-A5C2-FE8E8701B41E}" destId="{6F26C85C-F10D-4DCF-BA02-EAD52B24C1D8}" srcOrd="0" destOrd="0" presId="urn:microsoft.com/office/officeart/2005/8/layout/hProcess7#1"/>
    <dgm:cxn modelId="{1F92786C-6C55-4419-A508-C608295A6F07}" type="presParOf" srcId="{74012160-19AF-421C-A5C2-FE8E8701B41E}" destId="{AEFD92ED-1A96-4F2E-90A0-5261E57A422C}" srcOrd="1" destOrd="0" presId="urn:microsoft.com/office/officeart/2005/8/layout/hProcess7#1"/>
    <dgm:cxn modelId="{AC691274-3735-4B00-82AD-D4DE6E335BA4}" type="presParOf" srcId="{404D9C3F-D1B9-453E-829A-7BA14F6A35BB}" destId="{39424AAB-5A42-4697-AC79-03422458F7A9}" srcOrd="5" destOrd="0" presId="urn:microsoft.com/office/officeart/2005/8/layout/hProcess7#1"/>
    <dgm:cxn modelId="{C18AB4DC-2D9A-4156-8F93-C72843E05196}" type="presParOf" srcId="{404D9C3F-D1B9-453E-829A-7BA14F6A35BB}" destId="{0984195B-F587-4131-90E1-C313B83288ED}" srcOrd="6" destOrd="0" presId="urn:microsoft.com/office/officeart/2005/8/layout/hProcess7#1"/>
    <dgm:cxn modelId="{6F8B5A62-AB5D-465D-BF4F-528B4F103F08}" type="presParOf" srcId="{0984195B-F587-4131-90E1-C313B83288ED}" destId="{8D9F315C-98F6-44A4-AEB7-D2B88EAEC46D}" srcOrd="0" destOrd="0" presId="urn:microsoft.com/office/officeart/2005/8/layout/hProcess7#1"/>
    <dgm:cxn modelId="{5CFBD40A-0943-4410-836F-F0B8C5597729}" type="presParOf" srcId="{0984195B-F587-4131-90E1-C313B83288ED}" destId="{8452A0E6-6746-439C-A2C1-D0DE419A60B2}" srcOrd="1" destOrd="0" presId="urn:microsoft.com/office/officeart/2005/8/layout/hProcess7#1"/>
    <dgm:cxn modelId="{76719C6D-90C0-486A-B0DE-AEC2BC02FCDA}" type="presParOf" srcId="{0984195B-F587-4131-90E1-C313B83288ED}" destId="{AE1A7E61-E9FE-4063-BCA6-ACF8EEAE3E77}" srcOrd="2" destOrd="0" presId="urn:microsoft.com/office/officeart/2005/8/layout/hProcess7#1"/>
    <dgm:cxn modelId="{10A2EC65-6BAD-47D3-AB2D-A7BA1EBEA9D6}" type="presParOf" srcId="{404D9C3F-D1B9-453E-829A-7BA14F6A35BB}" destId="{BBBB59B7-D00D-4A05-B821-C12B81E577F6}" srcOrd="7" destOrd="0" presId="urn:microsoft.com/office/officeart/2005/8/layout/hProcess7#1"/>
    <dgm:cxn modelId="{4D85174F-DF30-4511-9D5A-998BB70E2FB8}" type="presParOf" srcId="{404D9C3F-D1B9-453E-829A-7BA14F6A35BB}" destId="{8C1FABBA-952F-4161-9284-78E0EA78CA0F}" srcOrd="8" destOrd="0" presId="urn:microsoft.com/office/officeart/2005/8/layout/hProcess7#1"/>
    <dgm:cxn modelId="{49BE633C-04AB-4524-9402-23944FDDA080}" type="presParOf" srcId="{8C1FABBA-952F-4161-9284-78E0EA78CA0F}" destId="{C342AFAF-F57B-4C63-BCD9-6B6247DFA7C3}" srcOrd="0" destOrd="0" presId="urn:microsoft.com/office/officeart/2005/8/layout/hProcess7#1"/>
    <dgm:cxn modelId="{F624D021-7671-4064-A4C0-AF8BCAF00C05}" type="presParOf" srcId="{8C1FABBA-952F-4161-9284-78E0EA78CA0F}" destId="{4CC10271-1891-4390-9665-8B0166A12ACC}" srcOrd="1" destOrd="0" presId="urn:microsoft.com/office/officeart/2005/8/layout/hProcess7#1"/>
    <dgm:cxn modelId="{6E90B688-77AC-4C4B-B24C-83E13E03A217}" type="presParOf" srcId="{404D9C3F-D1B9-453E-829A-7BA14F6A35BB}" destId="{B2F387C8-42DA-492C-8249-C82D11716320}" srcOrd="9" destOrd="0" presId="urn:microsoft.com/office/officeart/2005/8/layout/hProcess7#1"/>
    <dgm:cxn modelId="{D4E44450-4B7C-4ECA-BC32-0DDCB35A2016}" type="presParOf" srcId="{404D9C3F-D1B9-453E-829A-7BA14F6A35BB}" destId="{9E18FDF1-11AA-4639-9823-7B9374AF4CF2}" srcOrd="10" destOrd="0" presId="urn:microsoft.com/office/officeart/2005/8/layout/hProcess7#1"/>
    <dgm:cxn modelId="{884F5C54-B108-4F78-BC4C-5A77CBC45BBA}" type="presParOf" srcId="{9E18FDF1-11AA-4639-9823-7B9374AF4CF2}" destId="{D5E989FE-9F6B-411D-B380-CFDD2296BEDA}" srcOrd="0" destOrd="0" presId="urn:microsoft.com/office/officeart/2005/8/layout/hProcess7#1"/>
    <dgm:cxn modelId="{5CEE8B3A-DF62-4297-AE66-0D91C3AB82DC}" type="presParOf" srcId="{9E18FDF1-11AA-4639-9823-7B9374AF4CF2}" destId="{7DF7F93D-DE1B-4867-BF74-57D78ADF9918}" srcOrd="1" destOrd="0" presId="urn:microsoft.com/office/officeart/2005/8/layout/hProcess7#1"/>
    <dgm:cxn modelId="{7C96E07D-ADBA-4610-B18F-25170A069A9A}" type="presParOf" srcId="{9E18FDF1-11AA-4639-9823-7B9374AF4CF2}" destId="{9CBB65F1-738B-4A79-9009-5B39EC97388F}" srcOrd="2" destOrd="0" presId="urn:microsoft.com/office/officeart/2005/8/layout/hProcess7#1"/>
    <dgm:cxn modelId="{A7D0C42F-0A46-4202-9E23-A053AFA4F7FB}" type="presParOf" srcId="{404D9C3F-D1B9-453E-829A-7BA14F6A35BB}" destId="{48C0DB08-3409-493E-8B0D-48C1B2D7C704}" srcOrd="11" destOrd="0" presId="urn:microsoft.com/office/officeart/2005/8/layout/hProcess7#1"/>
    <dgm:cxn modelId="{497C6CF6-B647-4D1B-8D9F-9BCBF500F1B8}" type="presParOf" srcId="{404D9C3F-D1B9-453E-829A-7BA14F6A35BB}" destId="{5ED868CA-8016-4BC5-8FAA-5BD2D2CA49DA}" srcOrd="12" destOrd="0" presId="urn:microsoft.com/office/officeart/2005/8/layout/hProcess7#1"/>
    <dgm:cxn modelId="{A5CFC6D7-81ED-4AF5-9F35-6EA122A559B2}" type="presParOf" srcId="{5ED868CA-8016-4BC5-8FAA-5BD2D2CA49DA}" destId="{B51E541F-A824-414C-8F7D-71944906DFB5}" srcOrd="0" destOrd="0" presId="urn:microsoft.com/office/officeart/2005/8/layout/hProcess7#1"/>
    <dgm:cxn modelId="{C17B698C-7369-4302-A4F3-38B949370EF2}" type="presParOf" srcId="{5ED868CA-8016-4BC5-8FAA-5BD2D2CA49DA}" destId="{97EB32FD-6F59-4143-8BB7-2FAD6289A019}" srcOrd="1" destOrd="0" presId="urn:microsoft.com/office/officeart/2005/8/layout/hProcess7#1"/>
    <dgm:cxn modelId="{E91B4CA2-0A86-421D-9555-F3DA22071E55}" type="presParOf" srcId="{404D9C3F-D1B9-453E-829A-7BA14F6A35BB}" destId="{E0A13660-0E88-4636-AC9F-C88825CB4B0B}" srcOrd="13" destOrd="0" presId="urn:microsoft.com/office/officeart/2005/8/layout/hProcess7#1"/>
    <dgm:cxn modelId="{49C9EDFF-8ED3-4C3B-9F99-C9576A74596B}" type="presParOf" srcId="{404D9C3F-D1B9-453E-829A-7BA14F6A35BB}" destId="{D1326FB7-5D2C-4F76-AB4F-4F7C7439CC78}" srcOrd="14" destOrd="0" presId="urn:microsoft.com/office/officeart/2005/8/layout/hProcess7#1"/>
    <dgm:cxn modelId="{14D09BC7-6992-4E3A-BF0D-565B32249704}" type="presParOf" srcId="{D1326FB7-5D2C-4F76-AB4F-4F7C7439CC78}" destId="{449A703B-1693-4BD9-ADD2-E17C11811283}" srcOrd="0" destOrd="0" presId="urn:microsoft.com/office/officeart/2005/8/layout/hProcess7#1"/>
    <dgm:cxn modelId="{BBF01D1B-C39C-4F28-A57F-2870EA3C447A}" type="presParOf" srcId="{D1326FB7-5D2C-4F76-AB4F-4F7C7439CC78}" destId="{71312D18-EA3C-4807-BCDC-3B581F9E865D}" srcOrd="1" destOrd="0" presId="urn:microsoft.com/office/officeart/2005/8/layout/hProcess7#1"/>
    <dgm:cxn modelId="{698A23F6-A97B-4EB5-B6D4-2CB048D0D73F}" type="presParOf" srcId="{D1326FB7-5D2C-4F76-AB4F-4F7C7439CC78}" destId="{19B88EA2-C541-414D-BA42-21169D315D0E}" srcOrd="2" destOrd="0" presId="urn:microsoft.com/office/officeart/2005/8/layout/hProcess7#1"/>
    <dgm:cxn modelId="{8291416E-84AF-4772-B831-3EA37E872033}" type="presParOf" srcId="{404D9C3F-D1B9-453E-829A-7BA14F6A35BB}" destId="{2D22A634-ACED-4420-9DEC-5A40DB8C4879}" srcOrd="15" destOrd="0" presId="urn:microsoft.com/office/officeart/2005/8/layout/hProcess7#1"/>
    <dgm:cxn modelId="{E9F05B70-F831-4790-8E8E-B7FCFA2B5747}" type="presParOf" srcId="{404D9C3F-D1B9-453E-829A-7BA14F6A35BB}" destId="{F1F77FB9-1F6E-411D-8F41-F1D317D782B0}" srcOrd="16" destOrd="0" presId="urn:microsoft.com/office/officeart/2005/8/layout/hProcess7#1"/>
    <dgm:cxn modelId="{1F4211E8-79B8-48D8-8969-DA111F23E849}" type="presParOf" srcId="{F1F77FB9-1F6E-411D-8F41-F1D317D782B0}" destId="{232FA291-483C-4F78-A0B2-8651BB138C28}" srcOrd="0" destOrd="0" presId="urn:microsoft.com/office/officeart/2005/8/layout/hProcess7#1"/>
    <dgm:cxn modelId="{7D3789DB-2C3A-4235-BAC1-9D664C0005F8}" type="presParOf" srcId="{F1F77FB9-1F6E-411D-8F41-F1D317D782B0}" destId="{802812E3-E019-4D9F-A45C-6CE118D63AC2}" srcOrd="1" destOrd="0" presId="urn:microsoft.com/office/officeart/2005/8/layout/hProcess7#1"/>
    <dgm:cxn modelId="{0E722D3C-F04A-4E80-A5F2-2D3A509170C2}" type="presParOf" srcId="{404D9C3F-D1B9-453E-829A-7BA14F6A35BB}" destId="{0B3E7F5C-DC3A-4E3F-9DE5-C46CDC2A64B9}" srcOrd="17" destOrd="0" presId="urn:microsoft.com/office/officeart/2005/8/layout/hProcess7#1"/>
    <dgm:cxn modelId="{59263F54-9397-487F-8AEA-CBC5753B7F3F}" type="presParOf" srcId="{404D9C3F-D1B9-453E-829A-7BA14F6A35BB}" destId="{E3236D6D-F4B8-4629-B1CD-6122C0751A17}" srcOrd="18" destOrd="0" presId="urn:microsoft.com/office/officeart/2005/8/layout/hProcess7#1"/>
    <dgm:cxn modelId="{E0117085-9A61-4218-BBD7-3E9739ECC473}" type="presParOf" srcId="{E3236D6D-F4B8-4629-B1CD-6122C0751A17}" destId="{A6B01CA8-9E00-4FFC-A466-829359119035}" srcOrd="0" destOrd="0" presId="urn:microsoft.com/office/officeart/2005/8/layout/hProcess7#1"/>
    <dgm:cxn modelId="{BAA98A1D-718C-4AD1-88F3-337842E7AB9B}" type="presParOf" srcId="{E3236D6D-F4B8-4629-B1CD-6122C0751A17}" destId="{7F40B4B1-9FDB-46F8-BF9F-2D80D9A8B4B1}" srcOrd="1" destOrd="0" presId="urn:microsoft.com/office/officeart/2005/8/layout/hProcess7#1"/>
    <dgm:cxn modelId="{4590116E-D153-4CE7-97C7-E4ADE58377D5}" type="presParOf" srcId="{E3236D6D-F4B8-4629-B1CD-6122C0751A17}" destId="{EF188F1C-A962-4E50-B548-50688D184D69}" srcOrd="2" destOrd="0" presId="urn:microsoft.com/office/officeart/2005/8/layout/hProcess7#1"/>
    <dgm:cxn modelId="{C73C422C-6586-421A-8672-37532207D0C2}" type="presParOf" srcId="{404D9C3F-D1B9-453E-829A-7BA14F6A35BB}" destId="{A166FC8B-2482-4B43-8407-75055E09CC43}" srcOrd="19" destOrd="0" presId="urn:microsoft.com/office/officeart/2005/8/layout/hProcess7#1"/>
    <dgm:cxn modelId="{9A8E5B6C-03AF-45D2-9B91-7D1239F75D3C}" type="presParOf" srcId="{404D9C3F-D1B9-453E-829A-7BA14F6A35BB}" destId="{475845C6-E971-4ADF-A75E-F18C631BED0A}" srcOrd="20" destOrd="0" presId="urn:microsoft.com/office/officeart/2005/8/layout/hProcess7#1"/>
    <dgm:cxn modelId="{A46E616B-28B8-4F61-B857-28B85297675A}" type="presParOf" srcId="{475845C6-E971-4ADF-A75E-F18C631BED0A}" destId="{6A7690CD-677A-432A-8BB8-66C696C5EE4E}" srcOrd="0" destOrd="0" presId="urn:microsoft.com/office/officeart/2005/8/layout/hProcess7#1"/>
    <dgm:cxn modelId="{AFAFD867-C4C5-4874-9DE9-F755624383FD}" type="presParOf" srcId="{475845C6-E971-4ADF-A75E-F18C631BED0A}" destId="{F0DE9AC4-DA00-4630-A032-AA37230E88BA}" srcOrd="1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BED352-884C-4EA5-A88B-46CBAB92EC38}" type="doc">
      <dgm:prSet loTypeId="urn:microsoft.com/office/officeart/2005/8/layout/hProcess7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013EE36-FB3A-4A96-81E5-FF390570DE97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非正式照護</a:t>
          </a:r>
          <a:endParaRPr lang="zh-TW" altLang="en-US" sz="1400" dirty="0"/>
        </a:p>
      </dgm:t>
    </dgm:pt>
    <dgm:pt modelId="{71C75976-EF8C-41BC-8778-6DF404BF2608}" type="parTrans" cxnId="{B876B886-0161-471D-857B-32D26A669FA0}">
      <dgm:prSet/>
      <dgm:spPr/>
      <dgm:t>
        <a:bodyPr/>
        <a:lstStyle/>
        <a:p>
          <a:pPr algn="l"/>
          <a:endParaRPr lang="zh-TW" altLang="en-US" sz="5400"/>
        </a:p>
      </dgm:t>
    </dgm:pt>
    <dgm:pt modelId="{E4890C79-A903-40C9-AD4D-2AC0A1FE1961}" type="sibTrans" cxnId="{B876B886-0161-471D-857B-32D26A669FA0}">
      <dgm:prSet/>
      <dgm:spPr/>
      <dgm:t>
        <a:bodyPr/>
        <a:lstStyle/>
        <a:p>
          <a:pPr algn="l"/>
          <a:endParaRPr lang="zh-TW" altLang="en-US" sz="5400"/>
        </a:p>
      </dgm:t>
    </dgm:pt>
    <dgm:pt modelId="{0E0DAA79-6888-40E8-AC8E-A9269D823A9A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送餐服務</a:t>
          </a:r>
          <a:endParaRPr lang="zh-TW" altLang="en-US" sz="1400" dirty="0"/>
        </a:p>
      </dgm:t>
    </dgm:pt>
    <dgm:pt modelId="{43AFA57F-13C5-4521-B4EB-74C304620E14}" type="parTrans" cxnId="{8076265A-B9AF-4C48-A369-A573E3BC4413}">
      <dgm:prSet/>
      <dgm:spPr/>
      <dgm:t>
        <a:bodyPr/>
        <a:lstStyle/>
        <a:p>
          <a:pPr algn="l"/>
          <a:endParaRPr lang="zh-TW" altLang="en-US" sz="5400"/>
        </a:p>
      </dgm:t>
    </dgm:pt>
    <dgm:pt modelId="{8A36EF27-ED5E-4BBC-BED7-DE10BF0F74EF}" type="sibTrans" cxnId="{8076265A-B9AF-4C48-A369-A573E3BC4413}">
      <dgm:prSet/>
      <dgm:spPr/>
      <dgm:t>
        <a:bodyPr/>
        <a:lstStyle/>
        <a:p>
          <a:pPr algn="l"/>
          <a:endParaRPr lang="zh-TW" altLang="en-US" sz="5400"/>
        </a:p>
      </dgm:t>
    </dgm:pt>
    <dgm:pt modelId="{0974EAF2-3B5E-4280-A6FF-53EB005D87C2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在宅服務</a:t>
          </a:r>
          <a:r>
            <a:rPr lang="en-US" altLang="zh-TW" sz="1400" dirty="0" smtClean="0"/>
            <a:t>(home service, home help)</a:t>
          </a:r>
          <a:r>
            <a:rPr lang="zh-TW" altLang="en-US" sz="1400" dirty="0" smtClean="0"/>
            <a:t>與個人照護 </a:t>
          </a:r>
          <a:r>
            <a:rPr lang="en-US" altLang="zh-TW" sz="1400" dirty="0" smtClean="0"/>
            <a:t>(personal care)</a:t>
          </a:r>
          <a:endParaRPr lang="zh-TW" altLang="en-US" sz="1400" dirty="0"/>
        </a:p>
      </dgm:t>
    </dgm:pt>
    <dgm:pt modelId="{42473F3C-350D-4F49-8BB3-58E13313BC1D}" type="parTrans" cxnId="{622E6110-000B-4034-887E-DA2BC3D54197}">
      <dgm:prSet/>
      <dgm:spPr/>
      <dgm:t>
        <a:bodyPr/>
        <a:lstStyle/>
        <a:p>
          <a:pPr algn="l"/>
          <a:endParaRPr lang="zh-TW" altLang="en-US" sz="5400"/>
        </a:p>
      </dgm:t>
    </dgm:pt>
    <dgm:pt modelId="{2D728FF5-01DF-4151-B154-F9813E329DFC}" type="sibTrans" cxnId="{622E6110-000B-4034-887E-DA2BC3D54197}">
      <dgm:prSet/>
      <dgm:spPr/>
      <dgm:t>
        <a:bodyPr/>
        <a:lstStyle/>
        <a:p>
          <a:pPr algn="l"/>
          <a:endParaRPr lang="zh-TW" altLang="en-US" sz="5400"/>
        </a:p>
      </dgm:t>
    </dgm:pt>
    <dgm:pt modelId="{29749461-AE35-47B7-96EF-8F8541CAF7AD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居家護理</a:t>
          </a:r>
          <a:r>
            <a:rPr lang="en-US" altLang="zh-TW" sz="1600" dirty="0" smtClean="0"/>
            <a:t>(home health care)</a:t>
          </a:r>
          <a:r>
            <a:rPr lang="zh-TW" altLang="en-US" sz="1600" dirty="0" smtClean="0"/>
            <a:t>或醫療</a:t>
          </a:r>
          <a:endParaRPr lang="zh-TW" altLang="en-US" sz="1600" dirty="0"/>
        </a:p>
      </dgm:t>
    </dgm:pt>
    <dgm:pt modelId="{C4E520DB-B954-4C41-88C7-7A8CDFC69E0A}" type="parTrans" cxnId="{0AC50B8E-9FED-4F72-AC7D-660A31E75946}">
      <dgm:prSet/>
      <dgm:spPr/>
      <dgm:t>
        <a:bodyPr/>
        <a:lstStyle/>
        <a:p>
          <a:pPr algn="l"/>
          <a:endParaRPr lang="zh-TW" altLang="en-US" sz="5400"/>
        </a:p>
      </dgm:t>
    </dgm:pt>
    <dgm:pt modelId="{29F75DA9-468F-42BD-9B14-392409FAFE61}" type="sibTrans" cxnId="{0AC50B8E-9FED-4F72-AC7D-660A31E75946}">
      <dgm:prSet/>
      <dgm:spPr/>
      <dgm:t>
        <a:bodyPr/>
        <a:lstStyle/>
        <a:p>
          <a:pPr algn="l"/>
          <a:endParaRPr lang="zh-TW" altLang="en-US" sz="5400"/>
        </a:p>
      </dgm:t>
    </dgm:pt>
    <dgm:pt modelId="{B9239DD0-3077-4BCB-91C7-3B521B84C606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居家安寧照護 </a:t>
          </a:r>
          <a:r>
            <a:rPr lang="en-US" altLang="zh-TW" sz="1400" dirty="0" smtClean="0"/>
            <a:t>(home health hospice)</a:t>
          </a:r>
          <a:endParaRPr lang="zh-TW" altLang="en-US" sz="1400" dirty="0"/>
        </a:p>
      </dgm:t>
    </dgm:pt>
    <dgm:pt modelId="{A9F32228-BCE3-4F39-807D-3A0925481EFD}" type="parTrans" cxnId="{C3F8A3A2-009D-4337-922B-E76F7C4C2CBF}">
      <dgm:prSet/>
      <dgm:spPr/>
      <dgm:t>
        <a:bodyPr/>
        <a:lstStyle/>
        <a:p>
          <a:pPr algn="l"/>
          <a:endParaRPr lang="zh-TW" altLang="en-US" sz="5400"/>
        </a:p>
      </dgm:t>
    </dgm:pt>
    <dgm:pt modelId="{1DFBB5EB-485F-4AFF-B164-FC1532CB793C}" type="sibTrans" cxnId="{C3F8A3A2-009D-4337-922B-E76F7C4C2CBF}">
      <dgm:prSet/>
      <dgm:spPr/>
      <dgm:t>
        <a:bodyPr/>
        <a:lstStyle/>
        <a:p>
          <a:pPr algn="l"/>
          <a:endParaRPr lang="zh-TW" altLang="en-US" sz="5400"/>
        </a:p>
      </dgm:t>
    </dgm:pt>
    <dgm:pt modelId="{C82AAF8B-59BB-4295-AA5A-5C01620675B3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日間照護</a:t>
          </a:r>
          <a:r>
            <a:rPr lang="en-US" altLang="zh-TW" sz="1400" dirty="0" smtClean="0"/>
            <a:t>(adult day care)</a:t>
          </a:r>
          <a:endParaRPr lang="zh-TW" altLang="en-US" sz="1400" dirty="0"/>
        </a:p>
      </dgm:t>
    </dgm:pt>
    <dgm:pt modelId="{B5EBB1A9-4EBE-48D7-92EF-401F24FDDBE2}" type="parTrans" cxnId="{50D8D259-9174-4A39-A5E8-18D8F92BFCE2}">
      <dgm:prSet/>
      <dgm:spPr/>
      <dgm:t>
        <a:bodyPr/>
        <a:lstStyle/>
        <a:p>
          <a:pPr algn="l"/>
          <a:endParaRPr lang="zh-TW" altLang="en-US" sz="5400"/>
        </a:p>
      </dgm:t>
    </dgm:pt>
    <dgm:pt modelId="{721C72D7-2FA4-4754-B174-49F66EAD9DC4}" type="sibTrans" cxnId="{50D8D259-9174-4A39-A5E8-18D8F92BFCE2}">
      <dgm:prSet/>
      <dgm:spPr/>
      <dgm:t>
        <a:bodyPr/>
        <a:lstStyle/>
        <a:p>
          <a:pPr algn="l"/>
          <a:endParaRPr lang="zh-TW" altLang="en-US" sz="5400"/>
        </a:p>
      </dgm:t>
    </dgm:pt>
    <dgm:pt modelId="{1FD861FE-F2FA-4B3B-A1E4-8C21FBFD8469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心理健康門診</a:t>
          </a:r>
          <a:endParaRPr lang="zh-TW" altLang="en-US" sz="1400" dirty="0"/>
        </a:p>
      </dgm:t>
    </dgm:pt>
    <dgm:pt modelId="{4034A9F9-F76A-45D7-A4CB-A45948C6077B}" type="parTrans" cxnId="{630A3BA0-ABB0-4E09-AD9E-57B5A21554AC}">
      <dgm:prSet/>
      <dgm:spPr/>
      <dgm:t>
        <a:bodyPr/>
        <a:lstStyle/>
        <a:p>
          <a:pPr algn="l"/>
          <a:endParaRPr lang="zh-TW" altLang="en-US" sz="5400"/>
        </a:p>
      </dgm:t>
    </dgm:pt>
    <dgm:pt modelId="{BF5C7344-2BB2-4931-9FF0-7C1825203B16}" type="sibTrans" cxnId="{630A3BA0-ABB0-4E09-AD9E-57B5A21554AC}">
      <dgm:prSet/>
      <dgm:spPr/>
      <dgm:t>
        <a:bodyPr/>
        <a:lstStyle/>
        <a:p>
          <a:pPr algn="l"/>
          <a:endParaRPr lang="zh-TW" altLang="en-US" sz="5400"/>
        </a:p>
      </dgm:t>
    </dgm:pt>
    <dgm:pt modelId="{994D2DA3-AAAE-415A-84B9-3E44A350F842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400" dirty="0" smtClean="0"/>
            <a:t>個案管理</a:t>
          </a:r>
          <a:endParaRPr lang="zh-TW" altLang="en-US" sz="1400" dirty="0"/>
        </a:p>
      </dgm:t>
    </dgm:pt>
    <dgm:pt modelId="{010252F9-C790-4C34-9BD9-257D3235C730}" type="parTrans" cxnId="{6C7F914A-8A94-4EC5-8C5F-3D436861018D}">
      <dgm:prSet/>
      <dgm:spPr/>
      <dgm:t>
        <a:bodyPr/>
        <a:lstStyle/>
        <a:p>
          <a:pPr algn="l"/>
          <a:endParaRPr lang="zh-TW" altLang="en-US" sz="5400"/>
        </a:p>
      </dgm:t>
    </dgm:pt>
    <dgm:pt modelId="{E0BF3F5F-81AE-4AE3-80EB-EF26617315E3}" type="sibTrans" cxnId="{6C7F914A-8A94-4EC5-8C5F-3D436861018D}">
      <dgm:prSet/>
      <dgm:spPr/>
      <dgm:t>
        <a:bodyPr/>
        <a:lstStyle/>
        <a:p>
          <a:pPr algn="l"/>
          <a:endParaRPr lang="zh-TW" altLang="en-US" sz="5400"/>
        </a:p>
      </dgm:t>
    </dgm:pt>
    <dgm:pt modelId="{4B3B4C4F-6505-4AC6-974A-C9B015E1569B}">
      <dgm:prSet phldrT="[文字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 smtClean="0"/>
            <a:t>衛生教育與篩檢</a:t>
          </a:r>
          <a:endParaRPr lang="zh-TW" altLang="en-US" sz="1600" dirty="0"/>
        </a:p>
      </dgm:t>
    </dgm:pt>
    <dgm:pt modelId="{696A686A-20AE-46EE-A8CA-708E366985B3}" type="parTrans" cxnId="{0706A344-B7B7-4E7C-97A5-139E150668D3}">
      <dgm:prSet/>
      <dgm:spPr/>
      <dgm:t>
        <a:bodyPr/>
        <a:lstStyle/>
        <a:p>
          <a:endParaRPr lang="zh-TW" altLang="en-US"/>
        </a:p>
      </dgm:t>
    </dgm:pt>
    <dgm:pt modelId="{48E0C331-AE66-431A-953C-0D194B914AC0}" type="sibTrans" cxnId="{0706A344-B7B7-4E7C-97A5-139E150668D3}">
      <dgm:prSet/>
      <dgm:spPr/>
      <dgm:t>
        <a:bodyPr/>
        <a:lstStyle/>
        <a:p>
          <a:endParaRPr lang="zh-TW" altLang="en-US"/>
        </a:p>
      </dgm:t>
    </dgm:pt>
    <dgm:pt modelId="{404D9C3F-D1B9-453E-829A-7BA14F6A35BB}" type="pres">
      <dgm:prSet presAssocID="{60BED352-884C-4EA5-A88B-46CBAB92EC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7666E03-2D27-49BA-87A3-138CFE9C2DA8}" type="pres">
      <dgm:prSet presAssocID="{5013EE36-FB3A-4A96-81E5-FF390570DE97}" presName="compositeNode" presStyleCnt="0">
        <dgm:presLayoutVars>
          <dgm:bulletEnabled val="1"/>
        </dgm:presLayoutVars>
      </dgm:prSet>
      <dgm:spPr/>
    </dgm:pt>
    <dgm:pt modelId="{A6719E9F-E493-4812-9A0F-AA4896A2F885}" type="pres">
      <dgm:prSet presAssocID="{5013EE36-FB3A-4A96-81E5-FF390570DE97}" presName="bgRect" presStyleLbl="node1" presStyleIdx="0" presStyleCnt="9" custAng="5400000"/>
      <dgm:spPr/>
      <dgm:t>
        <a:bodyPr/>
        <a:lstStyle/>
        <a:p>
          <a:endParaRPr lang="zh-TW" altLang="en-US"/>
        </a:p>
      </dgm:t>
    </dgm:pt>
    <dgm:pt modelId="{5E9C90D6-8268-4198-A5DB-AC8B94CF38AA}" type="pres">
      <dgm:prSet presAssocID="{5013EE36-FB3A-4A96-81E5-FF390570DE97}" presName="parentNode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348491-B3AA-4C04-A44F-17E9D9E9FC01}" type="pres">
      <dgm:prSet presAssocID="{E4890C79-A903-40C9-AD4D-2AC0A1FE1961}" presName="hSp" presStyleCnt="0"/>
      <dgm:spPr/>
    </dgm:pt>
    <dgm:pt modelId="{9F99CF5C-C70A-4863-AEE8-CEDFF1EAA3D2}" type="pres">
      <dgm:prSet presAssocID="{E4890C79-A903-40C9-AD4D-2AC0A1FE1961}" presName="vProcSp" presStyleCnt="0"/>
      <dgm:spPr/>
    </dgm:pt>
    <dgm:pt modelId="{BA29C478-08FA-40F5-AAE3-0FDBC6018E6F}" type="pres">
      <dgm:prSet presAssocID="{E4890C79-A903-40C9-AD4D-2AC0A1FE1961}" presName="vSp1" presStyleCnt="0"/>
      <dgm:spPr/>
    </dgm:pt>
    <dgm:pt modelId="{6635210B-D758-49D1-8148-E93137C6C9F2}" type="pres">
      <dgm:prSet presAssocID="{E4890C79-A903-40C9-AD4D-2AC0A1FE1961}" presName="simulatedConn" presStyleLbl="solidFgAcc1" presStyleIdx="0" presStyleCnt="8"/>
      <dgm:spPr/>
    </dgm:pt>
    <dgm:pt modelId="{02F060F1-F0F8-4F75-B53E-40E6FEB6BD8F}" type="pres">
      <dgm:prSet presAssocID="{E4890C79-A903-40C9-AD4D-2AC0A1FE1961}" presName="vSp2" presStyleCnt="0"/>
      <dgm:spPr/>
    </dgm:pt>
    <dgm:pt modelId="{D3DF388F-0FA4-4434-862A-EC5C63929A47}" type="pres">
      <dgm:prSet presAssocID="{E4890C79-A903-40C9-AD4D-2AC0A1FE1961}" presName="sibTrans" presStyleCnt="0"/>
      <dgm:spPr/>
    </dgm:pt>
    <dgm:pt modelId="{04C0144B-5B64-4C3D-8B93-E0A81D868D00}" type="pres">
      <dgm:prSet presAssocID="{0E0DAA79-6888-40E8-AC8E-A9269D823A9A}" presName="compositeNode" presStyleCnt="0">
        <dgm:presLayoutVars>
          <dgm:bulletEnabled val="1"/>
        </dgm:presLayoutVars>
      </dgm:prSet>
      <dgm:spPr/>
    </dgm:pt>
    <dgm:pt modelId="{3F37F7FB-4584-4968-84D9-C510F51B12DF}" type="pres">
      <dgm:prSet presAssocID="{0E0DAA79-6888-40E8-AC8E-A9269D823A9A}" presName="bgRect" presStyleLbl="node1" presStyleIdx="1" presStyleCnt="9" custAng="5400000"/>
      <dgm:spPr/>
      <dgm:t>
        <a:bodyPr/>
        <a:lstStyle/>
        <a:p>
          <a:endParaRPr lang="zh-TW" altLang="en-US"/>
        </a:p>
      </dgm:t>
    </dgm:pt>
    <dgm:pt modelId="{1A8F3B6C-27EB-4B36-A1C5-87A83B06E6F0}" type="pres">
      <dgm:prSet presAssocID="{0E0DAA79-6888-40E8-AC8E-A9269D823A9A}" presName="parentNode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8CE09E-CB49-47DA-AD76-684849762978}" type="pres">
      <dgm:prSet presAssocID="{8A36EF27-ED5E-4BBC-BED7-DE10BF0F74EF}" presName="hSp" presStyleCnt="0"/>
      <dgm:spPr/>
    </dgm:pt>
    <dgm:pt modelId="{1D1664A5-DCD5-48F1-A930-7F94D2164916}" type="pres">
      <dgm:prSet presAssocID="{8A36EF27-ED5E-4BBC-BED7-DE10BF0F74EF}" presName="vProcSp" presStyleCnt="0"/>
      <dgm:spPr/>
    </dgm:pt>
    <dgm:pt modelId="{D7CC5ACC-A4A1-4D7C-B95F-E9118F46E004}" type="pres">
      <dgm:prSet presAssocID="{8A36EF27-ED5E-4BBC-BED7-DE10BF0F74EF}" presName="vSp1" presStyleCnt="0"/>
      <dgm:spPr/>
    </dgm:pt>
    <dgm:pt modelId="{88B0D446-A170-4CB9-92DA-0B7B6E20D763}" type="pres">
      <dgm:prSet presAssocID="{8A36EF27-ED5E-4BBC-BED7-DE10BF0F74EF}" presName="simulatedConn" presStyleLbl="solidFgAcc1" presStyleIdx="1" presStyleCnt="8"/>
      <dgm:spPr/>
    </dgm:pt>
    <dgm:pt modelId="{7FBDFD9D-DAB9-417E-B8C3-9BCF5E73F4B0}" type="pres">
      <dgm:prSet presAssocID="{8A36EF27-ED5E-4BBC-BED7-DE10BF0F74EF}" presName="vSp2" presStyleCnt="0"/>
      <dgm:spPr/>
    </dgm:pt>
    <dgm:pt modelId="{9142CE9B-55F2-4B54-B81D-A879851B15B5}" type="pres">
      <dgm:prSet presAssocID="{8A36EF27-ED5E-4BBC-BED7-DE10BF0F74EF}" presName="sibTrans" presStyleCnt="0"/>
      <dgm:spPr/>
    </dgm:pt>
    <dgm:pt modelId="{E7F79131-3CC2-43DF-A897-EDF04FDB19B9}" type="pres">
      <dgm:prSet presAssocID="{0974EAF2-3B5E-4280-A6FF-53EB005D87C2}" presName="compositeNode" presStyleCnt="0">
        <dgm:presLayoutVars>
          <dgm:bulletEnabled val="1"/>
        </dgm:presLayoutVars>
      </dgm:prSet>
      <dgm:spPr/>
    </dgm:pt>
    <dgm:pt modelId="{3DBD5269-6312-4156-92F2-8454375EE138}" type="pres">
      <dgm:prSet presAssocID="{0974EAF2-3B5E-4280-A6FF-53EB005D87C2}" presName="bgRect" presStyleLbl="node1" presStyleIdx="2" presStyleCnt="9" custAng="5400000"/>
      <dgm:spPr/>
      <dgm:t>
        <a:bodyPr/>
        <a:lstStyle/>
        <a:p>
          <a:endParaRPr lang="zh-TW" altLang="en-US"/>
        </a:p>
      </dgm:t>
    </dgm:pt>
    <dgm:pt modelId="{6913D4D5-4932-4312-8B84-0AF11EE00C1F}" type="pres">
      <dgm:prSet presAssocID="{0974EAF2-3B5E-4280-A6FF-53EB005D87C2}" presName="parentNode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41F186-6340-431A-86F7-0071CD9366B9}" type="pres">
      <dgm:prSet presAssocID="{2D728FF5-01DF-4151-B154-F9813E329DFC}" presName="hSp" presStyleCnt="0"/>
      <dgm:spPr/>
    </dgm:pt>
    <dgm:pt modelId="{1D0E699F-7237-402C-B319-463E5524C86B}" type="pres">
      <dgm:prSet presAssocID="{2D728FF5-01DF-4151-B154-F9813E329DFC}" presName="vProcSp" presStyleCnt="0"/>
      <dgm:spPr/>
    </dgm:pt>
    <dgm:pt modelId="{65051491-A6AA-4DEE-87F9-8C411163D478}" type="pres">
      <dgm:prSet presAssocID="{2D728FF5-01DF-4151-B154-F9813E329DFC}" presName="vSp1" presStyleCnt="0"/>
      <dgm:spPr/>
    </dgm:pt>
    <dgm:pt modelId="{B4F0C7BF-B459-483A-BC34-1FBBFBEC4160}" type="pres">
      <dgm:prSet presAssocID="{2D728FF5-01DF-4151-B154-F9813E329DFC}" presName="simulatedConn" presStyleLbl="solidFgAcc1" presStyleIdx="2" presStyleCnt="8"/>
      <dgm:spPr/>
    </dgm:pt>
    <dgm:pt modelId="{CC14A848-96B8-4880-9C00-7F3B0E20D638}" type="pres">
      <dgm:prSet presAssocID="{2D728FF5-01DF-4151-B154-F9813E329DFC}" presName="vSp2" presStyleCnt="0"/>
      <dgm:spPr/>
    </dgm:pt>
    <dgm:pt modelId="{E5A0CC8E-6EA8-41BE-BA94-00BBDC952FE4}" type="pres">
      <dgm:prSet presAssocID="{2D728FF5-01DF-4151-B154-F9813E329DFC}" presName="sibTrans" presStyleCnt="0"/>
      <dgm:spPr/>
    </dgm:pt>
    <dgm:pt modelId="{185D3D16-53E3-4714-BF27-8ADD2FE66124}" type="pres">
      <dgm:prSet presAssocID="{29749461-AE35-47B7-96EF-8F8541CAF7AD}" presName="compositeNode" presStyleCnt="0">
        <dgm:presLayoutVars>
          <dgm:bulletEnabled val="1"/>
        </dgm:presLayoutVars>
      </dgm:prSet>
      <dgm:spPr/>
    </dgm:pt>
    <dgm:pt modelId="{7750A53C-4FEE-4D44-8DC3-3FD04F49EE33}" type="pres">
      <dgm:prSet presAssocID="{29749461-AE35-47B7-96EF-8F8541CAF7AD}" presName="bgRect" presStyleLbl="node1" presStyleIdx="3" presStyleCnt="9" custAng="5400000"/>
      <dgm:spPr/>
      <dgm:t>
        <a:bodyPr/>
        <a:lstStyle/>
        <a:p>
          <a:endParaRPr lang="zh-TW" altLang="en-US"/>
        </a:p>
      </dgm:t>
    </dgm:pt>
    <dgm:pt modelId="{F935741D-B029-41D9-87A4-2DE507E8BB0B}" type="pres">
      <dgm:prSet presAssocID="{29749461-AE35-47B7-96EF-8F8541CAF7AD}" presName="parentNode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0D3635-4462-4B8C-B10B-8147E16181E2}" type="pres">
      <dgm:prSet presAssocID="{29F75DA9-468F-42BD-9B14-392409FAFE61}" presName="hSp" presStyleCnt="0"/>
      <dgm:spPr/>
    </dgm:pt>
    <dgm:pt modelId="{EE30E13E-8B5C-4EB0-BACE-D0BEB64C7CAC}" type="pres">
      <dgm:prSet presAssocID="{29F75DA9-468F-42BD-9B14-392409FAFE61}" presName="vProcSp" presStyleCnt="0"/>
      <dgm:spPr/>
    </dgm:pt>
    <dgm:pt modelId="{B4A8A914-F4F8-4AA7-A5B1-5550E77C02CD}" type="pres">
      <dgm:prSet presAssocID="{29F75DA9-468F-42BD-9B14-392409FAFE61}" presName="vSp1" presStyleCnt="0"/>
      <dgm:spPr/>
    </dgm:pt>
    <dgm:pt modelId="{6C9E979E-0445-427B-9EDA-8FE5AFE2CF47}" type="pres">
      <dgm:prSet presAssocID="{29F75DA9-468F-42BD-9B14-392409FAFE61}" presName="simulatedConn" presStyleLbl="solidFgAcc1" presStyleIdx="3" presStyleCnt="8"/>
      <dgm:spPr/>
    </dgm:pt>
    <dgm:pt modelId="{82144242-04D6-4679-958C-274C35BB543C}" type="pres">
      <dgm:prSet presAssocID="{29F75DA9-468F-42BD-9B14-392409FAFE61}" presName="vSp2" presStyleCnt="0"/>
      <dgm:spPr/>
    </dgm:pt>
    <dgm:pt modelId="{3B6B0E26-211A-48D1-A13E-E9FEC3FD9A78}" type="pres">
      <dgm:prSet presAssocID="{29F75DA9-468F-42BD-9B14-392409FAFE61}" presName="sibTrans" presStyleCnt="0"/>
      <dgm:spPr/>
    </dgm:pt>
    <dgm:pt modelId="{16131289-A570-4404-9990-8B9576F7AC68}" type="pres">
      <dgm:prSet presAssocID="{4B3B4C4F-6505-4AC6-974A-C9B015E1569B}" presName="compositeNode" presStyleCnt="0">
        <dgm:presLayoutVars>
          <dgm:bulletEnabled val="1"/>
        </dgm:presLayoutVars>
      </dgm:prSet>
      <dgm:spPr/>
    </dgm:pt>
    <dgm:pt modelId="{F07DFD31-3EB9-45AD-93A5-7095CE312559}" type="pres">
      <dgm:prSet presAssocID="{4B3B4C4F-6505-4AC6-974A-C9B015E1569B}" presName="bgRect" presStyleLbl="node1" presStyleIdx="4" presStyleCnt="9" custAng="5400000"/>
      <dgm:spPr/>
      <dgm:t>
        <a:bodyPr/>
        <a:lstStyle/>
        <a:p>
          <a:endParaRPr lang="zh-TW" altLang="en-US"/>
        </a:p>
      </dgm:t>
    </dgm:pt>
    <dgm:pt modelId="{7B9F9D63-7518-4DC4-89F5-3EB9F66B23AB}" type="pres">
      <dgm:prSet presAssocID="{4B3B4C4F-6505-4AC6-974A-C9B015E1569B}" presName="parentNode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D4EA8A-94C2-4858-932C-5352C3215B14}" type="pres">
      <dgm:prSet presAssocID="{48E0C331-AE66-431A-953C-0D194B914AC0}" presName="hSp" presStyleCnt="0"/>
      <dgm:spPr/>
    </dgm:pt>
    <dgm:pt modelId="{1390D4BA-FE72-45D9-A965-C79AE28DD661}" type="pres">
      <dgm:prSet presAssocID="{48E0C331-AE66-431A-953C-0D194B914AC0}" presName="vProcSp" presStyleCnt="0"/>
      <dgm:spPr/>
    </dgm:pt>
    <dgm:pt modelId="{D7CE9C16-E9ED-4A2A-9CD1-84A5ABD06FB4}" type="pres">
      <dgm:prSet presAssocID="{48E0C331-AE66-431A-953C-0D194B914AC0}" presName="vSp1" presStyleCnt="0"/>
      <dgm:spPr/>
    </dgm:pt>
    <dgm:pt modelId="{D5712CCB-8171-41EB-8D0E-E8595CBE1D1B}" type="pres">
      <dgm:prSet presAssocID="{48E0C331-AE66-431A-953C-0D194B914AC0}" presName="simulatedConn" presStyleLbl="solidFgAcc1" presStyleIdx="4" presStyleCnt="8"/>
      <dgm:spPr/>
    </dgm:pt>
    <dgm:pt modelId="{C2964A60-4325-44AC-BE73-D3A643D27D73}" type="pres">
      <dgm:prSet presAssocID="{48E0C331-AE66-431A-953C-0D194B914AC0}" presName="vSp2" presStyleCnt="0"/>
      <dgm:spPr/>
    </dgm:pt>
    <dgm:pt modelId="{8D911D1D-9C9F-4F13-9E97-756011A85665}" type="pres">
      <dgm:prSet presAssocID="{48E0C331-AE66-431A-953C-0D194B914AC0}" presName="sibTrans" presStyleCnt="0"/>
      <dgm:spPr/>
    </dgm:pt>
    <dgm:pt modelId="{0AC3CEF9-3108-48D8-863C-0712C0DFBECA}" type="pres">
      <dgm:prSet presAssocID="{B9239DD0-3077-4BCB-91C7-3B521B84C606}" presName="compositeNode" presStyleCnt="0">
        <dgm:presLayoutVars>
          <dgm:bulletEnabled val="1"/>
        </dgm:presLayoutVars>
      </dgm:prSet>
      <dgm:spPr/>
    </dgm:pt>
    <dgm:pt modelId="{6DE03B08-91DD-450F-8663-9E242AD6DB4C}" type="pres">
      <dgm:prSet presAssocID="{B9239DD0-3077-4BCB-91C7-3B521B84C606}" presName="bgRect" presStyleLbl="node1" presStyleIdx="5" presStyleCnt="9" custAng="5400000"/>
      <dgm:spPr/>
      <dgm:t>
        <a:bodyPr/>
        <a:lstStyle/>
        <a:p>
          <a:endParaRPr lang="zh-TW" altLang="en-US"/>
        </a:p>
      </dgm:t>
    </dgm:pt>
    <dgm:pt modelId="{EE46D7C9-7927-4918-81D5-A3D2FE9DDFD7}" type="pres">
      <dgm:prSet presAssocID="{B9239DD0-3077-4BCB-91C7-3B521B84C606}" presName="parentNode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951C1B-8474-45D6-A2C0-0426A62C8126}" type="pres">
      <dgm:prSet presAssocID="{1DFBB5EB-485F-4AFF-B164-FC1532CB793C}" presName="hSp" presStyleCnt="0"/>
      <dgm:spPr/>
    </dgm:pt>
    <dgm:pt modelId="{655EC971-D835-4C1D-8913-80D022B6F0B7}" type="pres">
      <dgm:prSet presAssocID="{1DFBB5EB-485F-4AFF-B164-FC1532CB793C}" presName="vProcSp" presStyleCnt="0"/>
      <dgm:spPr/>
    </dgm:pt>
    <dgm:pt modelId="{B0351E96-68CE-4C52-90C0-24581D72F9B8}" type="pres">
      <dgm:prSet presAssocID="{1DFBB5EB-485F-4AFF-B164-FC1532CB793C}" presName="vSp1" presStyleCnt="0"/>
      <dgm:spPr/>
    </dgm:pt>
    <dgm:pt modelId="{C56FF803-48A3-42EE-AD79-09DCF71BAAA0}" type="pres">
      <dgm:prSet presAssocID="{1DFBB5EB-485F-4AFF-B164-FC1532CB793C}" presName="simulatedConn" presStyleLbl="solidFgAcc1" presStyleIdx="5" presStyleCnt="8"/>
      <dgm:spPr/>
    </dgm:pt>
    <dgm:pt modelId="{07CFA731-528E-4A07-B8B9-CC8F1E0FC5AF}" type="pres">
      <dgm:prSet presAssocID="{1DFBB5EB-485F-4AFF-B164-FC1532CB793C}" presName="vSp2" presStyleCnt="0"/>
      <dgm:spPr/>
    </dgm:pt>
    <dgm:pt modelId="{E91949B7-DD39-4671-8CB7-6FCF1D8053A9}" type="pres">
      <dgm:prSet presAssocID="{1DFBB5EB-485F-4AFF-B164-FC1532CB793C}" presName="sibTrans" presStyleCnt="0"/>
      <dgm:spPr/>
    </dgm:pt>
    <dgm:pt modelId="{94BC188D-D8F2-405A-A87A-93F57630416A}" type="pres">
      <dgm:prSet presAssocID="{C82AAF8B-59BB-4295-AA5A-5C01620675B3}" presName="compositeNode" presStyleCnt="0">
        <dgm:presLayoutVars>
          <dgm:bulletEnabled val="1"/>
        </dgm:presLayoutVars>
      </dgm:prSet>
      <dgm:spPr/>
    </dgm:pt>
    <dgm:pt modelId="{DBA29B1B-7F2F-4488-BBDE-FB43D88BA235}" type="pres">
      <dgm:prSet presAssocID="{C82AAF8B-59BB-4295-AA5A-5C01620675B3}" presName="bgRect" presStyleLbl="node1" presStyleIdx="6" presStyleCnt="9" custAng="5400000"/>
      <dgm:spPr/>
      <dgm:t>
        <a:bodyPr/>
        <a:lstStyle/>
        <a:p>
          <a:endParaRPr lang="zh-TW" altLang="en-US"/>
        </a:p>
      </dgm:t>
    </dgm:pt>
    <dgm:pt modelId="{9761A0AC-66E3-40A3-A652-658DC31BCAA4}" type="pres">
      <dgm:prSet presAssocID="{C82AAF8B-59BB-4295-AA5A-5C01620675B3}" presName="parentNode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69E1A6-E1ED-4759-A942-ACE667F61357}" type="pres">
      <dgm:prSet presAssocID="{721C72D7-2FA4-4754-B174-49F66EAD9DC4}" presName="hSp" presStyleCnt="0"/>
      <dgm:spPr/>
    </dgm:pt>
    <dgm:pt modelId="{F807522E-34EE-490B-B0CC-85EBD538E7C6}" type="pres">
      <dgm:prSet presAssocID="{721C72D7-2FA4-4754-B174-49F66EAD9DC4}" presName="vProcSp" presStyleCnt="0"/>
      <dgm:spPr/>
    </dgm:pt>
    <dgm:pt modelId="{A1E2C631-BD4B-4775-B0FA-40DB0F00C285}" type="pres">
      <dgm:prSet presAssocID="{721C72D7-2FA4-4754-B174-49F66EAD9DC4}" presName="vSp1" presStyleCnt="0"/>
      <dgm:spPr/>
    </dgm:pt>
    <dgm:pt modelId="{18036047-01C8-4DDA-8993-728C66169EAA}" type="pres">
      <dgm:prSet presAssocID="{721C72D7-2FA4-4754-B174-49F66EAD9DC4}" presName="simulatedConn" presStyleLbl="solidFgAcc1" presStyleIdx="6" presStyleCnt="8"/>
      <dgm:spPr/>
    </dgm:pt>
    <dgm:pt modelId="{9D2C0E74-C877-41A5-98B4-7612516DEBC8}" type="pres">
      <dgm:prSet presAssocID="{721C72D7-2FA4-4754-B174-49F66EAD9DC4}" presName="vSp2" presStyleCnt="0"/>
      <dgm:spPr/>
    </dgm:pt>
    <dgm:pt modelId="{9B74B309-AE0F-48B0-B2F2-F515899C179F}" type="pres">
      <dgm:prSet presAssocID="{721C72D7-2FA4-4754-B174-49F66EAD9DC4}" presName="sibTrans" presStyleCnt="0"/>
      <dgm:spPr/>
    </dgm:pt>
    <dgm:pt modelId="{41DE4351-EEDA-4830-9A0E-8D0CB803AF5C}" type="pres">
      <dgm:prSet presAssocID="{1FD861FE-F2FA-4B3B-A1E4-8C21FBFD8469}" presName="compositeNode" presStyleCnt="0">
        <dgm:presLayoutVars>
          <dgm:bulletEnabled val="1"/>
        </dgm:presLayoutVars>
      </dgm:prSet>
      <dgm:spPr/>
    </dgm:pt>
    <dgm:pt modelId="{D0F34F55-008F-46B6-AF4A-B8230E6A1C4B}" type="pres">
      <dgm:prSet presAssocID="{1FD861FE-F2FA-4B3B-A1E4-8C21FBFD8469}" presName="bgRect" presStyleLbl="node1" presStyleIdx="7" presStyleCnt="9" custAng="5400000"/>
      <dgm:spPr/>
      <dgm:t>
        <a:bodyPr/>
        <a:lstStyle/>
        <a:p>
          <a:endParaRPr lang="zh-TW" altLang="en-US"/>
        </a:p>
      </dgm:t>
    </dgm:pt>
    <dgm:pt modelId="{266FD769-8238-48EE-949A-87561F582A44}" type="pres">
      <dgm:prSet presAssocID="{1FD861FE-F2FA-4B3B-A1E4-8C21FBFD8469}" presName="parentNode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126AD2-8592-4B53-A7BE-18293395CCB3}" type="pres">
      <dgm:prSet presAssocID="{BF5C7344-2BB2-4931-9FF0-7C1825203B16}" presName="hSp" presStyleCnt="0"/>
      <dgm:spPr/>
    </dgm:pt>
    <dgm:pt modelId="{990250EE-275F-4079-964B-EA9618BB94F6}" type="pres">
      <dgm:prSet presAssocID="{BF5C7344-2BB2-4931-9FF0-7C1825203B16}" presName="vProcSp" presStyleCnt="0"/>
      <dgm:spPr/>
    </dgm:pt>
    <dgm:pt modelId="{0F6DD53D-9164-4D95-BA00-9F006D9D107D}" type="pres">
      <dgm:prSet presAssocID="{BF5C7344-2BB2-4931-9FF0-7C1825203B16}" presName="vSp1" presStyleCnt="0"/>
      <dgm:spPr/>
    </dgm:pt>
    <dgm:pt modelId="{E3EC89FD-35DB-4B8B-B15B-85EF45865056}" type="pres">
      <dgm:prSet presAssocID="{BF5C7344-2BB2-4931-9FF0-7C1825203B16}" presName="simulatedConn" presStyleLbl="solidFgAcc1" presStyleIdx="7" presStyleCnt="8"/>
      <dgm:spPr/>
    </dgm:pt>
    <dgm:pt modelId="{847B4D7E-FF9C-47DE-9917-6EF439EDC8B7}" type="pres">
      <dgm:prSet presAssocID="{BF5C7344-2BB2-4931-9FF0-7C1825203B16}" presName="vSp2" presStyleCnt="0"/>
      <dgm:spPr/>
    </dgm:pt>
    <dgm:pt modelId="{825EA2D9-05EB-4DE8-A751-C9BED580B8BA}" type="pres">
      <dgm:prSet presAssocID="{BF5C7344-2BB2-4931-9FF0-7C1825203B16}" presName="sibTrans" presStyleCnt="0"/>
      <dgm:spPr/>
    </dgm:pt>
    <dgm:pt modelId="{E7EE6354-AFD5-41F6-976A-42EF16BBBF3C}" type="pres">
      <dgm:prSet presAssocID="{994D2DA3-AAAE-415A-84B9-3E44A350F842}" presName="compositeNode" presStyleCnt="0">
        <dgm:presLayoutVars>
          <dgm:bulletEnabled val="1"/>
        </dgm:presLayoutVars>
      </dgm:prSet>
      <dgm:spPr/>
    </dgm:pt>
    <dgm:pt modelId="{5BA04B7E-76D1-4549-9A20-4B4F8ED0AAAF}" type="pres">
      <dgm:prSet presAssocID="{994D2DA3-AAAE-415A-84B9-3E44A350F842}" presName="bgRect" presStyleLbl="node1" presStyleIdx="8" presStyleCnt="9" custAng="5400000"/>
      <dgm:spPr/>
      <dgm:t>
        <a:bodyPr/>
        <a:lstStyle/>
        <a:p>
          <a:endParaRPr lang="zh-TW" altLang="en-US"/>
        </a:p>
      </dgm:t>
    </dgm:pt>
    <dgm:pt modelId="{CC4672E4-5CAB-4D38-911F-1FCBEA2EFDD6}" type="pres">
      <dgm:prSet presAssocID="{994D2DA3-AAAE-415A-84B9-3E44A350F842}" presName="parentNode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0D8D259-9174-4A39-A5E8-18D8F92BFCE2}" srcId="{60BED352-884C-4EA5-A88B-46CBAB92EC38}" destId="{C82AAF8B-59BB-4295-AA5A-5C01620675B3}" srcOrd="6" destOrd="0" parTransId="{B5EBB1A9-4EBE-48D7-92EF-401F24FDDBE2}" sibTransId="{721C72D7-2FA4-4754-B174-49F66EAD9DC4}"/>
    <dgm:cxn modelId="{83334EA6-243E-4662-B549-44A9A81A1B8F}" type="presOf" srcId="{C82AAF8B-59BB-4295-AA5A-5C01620675B3}" destId="{DBA29B1B-7F2F-4488-BBDE-FB43D88BA235}" srcOrd="0" destOrd="0" presId="urn:microsoft.com/office/officeart/2005/8/layout/hProcess7#2"/>
    <dgm:cxn modelId="{EC5BB24B-B687-46DF-A2BF-B185EF7766BD}" type="presOf" srcId="{1FD861FE-F2FA-4B3B-A1E4-8C21FBFD8469}" destId="{266FD769-8238-48EE-949A-87561F582A44}" srcOrd="1" destOrd="0" presId="urn:microsoft.com/office/officeart/2005/8/layout/hProcess7#2"/>
    <dgm:cxn modelId="{630A3BA0-ABB0-4E09-AD9E-57B5A21554AC}" srcId="{60BED352-884C-4EA5-A88B-46CBAB92EC38}" destId="{1FD861FE-F2FA-4B3B-A1E4-8C21FBFD8469}" srcOrd="7" destOrd="0" parTransId="{4034A9F9-F76A-45D7-A4CB-A45948C6077B}" sibTransId="{BF5C7344-2BB2-4931-9FF0-7C1825203B16}"/>
    <dgm:cxn modelId="{F086075D-B3CB-472C-8D68-15C3A84262DB}" type="presOf" srcId="{B9239DD0-3077-4BCB-91C7-3B521B84C606}" destId="{EE46D7C9-7927-4918-81D5-A3D2FE9DDFD7}" srcOrd="1" destOrd="0" presId="urn:microsoft.com/office/officeart/2005/8/layout/hProcess7#2"/>
    <dgm:cxn modelId="{8D5A0862-D6C3-4E10-B7DF-932BA379CF00}" type="presOf" srcId="{60BED352-884C-4EA5-A88B-46CBAB92EC38}" destId="{404D9C3F-D1B9-453E-829A-7BA14F6A35BB}" srcOrd="0" destOrd="0" presId="urn:microsoft.com/office/officeart/2005/8/layout/hProcess7#2"/>
    <dgm:cxn modelId="{996B49A4-5579-4B9E-BEBB-96B2DE3E6ABE}" type="presOf" srcId="{0974EAF2-3B5E-4280-A6FF-53EB005D87C2}" destId="{3DBD5269-6312-4156-92F2-8454375EE138}" srcOrd="0" destOrd="0" presId="urn:microsoft.com/office/officeart/2005/8/layout/hProcess7#2"/>
    <dgm:cxn modelId="{6C7F914A-8A94-4EC5-8C5F-3D436861018D}" srcId="{60BED352-884C-4EA5-A88B-46CBAB92EC38}" destId="{994D2DA3-AAAE-415A-84B9-3E44A350F842}" srcOrd="8" destOrd="0" parTransId="{010252F9-C790-4C34-9BD9-257D3235C730}" sibTransId="{E0BF3F5F-81AE-4AE3-80EB-EF26617315E3}"/>
    <dgm:cxn modelId="{61E67D39-7301-4DAB-9F49-32F0F4290436}" type="presOf" srcId="{B9239DD0-3077-4BCB-91C7-3B521B84C606}" destId="{6DE03B08-91DD-450F-8663-9E242AD6DB4C}" srcOrd="0" destOrd="0" presId="urn:microsoft.com/office/officeart/2005/8/layout/hProcess7#2"/>
    <dgm:cxn modelId="{0AC50B8E-9FED-4F72-AC7D-660A31E75946}" srcId="{60BED352-884C-4EA5-A88B-46CBAB92EC38}" destId="{29749461-AE35-47B7-96EF-8F8541CAF7AD}" srcOrd="3" destOrd="0" parTransId="{C4E520DB-B954-4C41-88C7-7A8CDFC69E0A}" sibTransId="{29F75DA9-468F-42BD-9B14-392409FAFE61}"/>
    <dgm:cxn modelId="{B5227BE1-D0A4-4312-BD55-0CCA601ADD15}" type="presOf" srcId="{C82AAF8B-59BB-4295-AA5A-5C01620675B3}" destId="{9761A0AC-66E3-40A3-A652-658DC31BCAA4}" srcOrd="1" destOrd="0" presId="urn:microsoft.com/office/officeart/2005/8/layout/hProcess7#2"/>
    <dgm:cxn modelId="{3D2C4FFB-D795-4B96-AF68-3B7DDFD7E54D}" type="presOf" srcId="{5013EE36-FB3A-4A96-81E5-FF390570DE97}" destId="{A6719E9F-E493-4812-9A0F-AA4896A2F885}" srcOrd="0" destOrd="0" presId="urn:microsoft.com/office/officeart/2005/8/layout/hProcess7#2"/>
    <dgm:cxn modelId="{03C2E9EA-F963-4CAA-816C-A00857E39D76}" type="presOf" srcId="{4B3B4C4F-6505-4AC6-974A-C9B015E1569B}" destId="{7B9F9D63-7518-4DC4-89F5-3EB9F66B23AB}" srcOrd="1" destOrd="0" presId="urn:microsoft.com/office/officeart/2005/8/layout/hProcess7#2"/>
    <dgm:cxn modelId="{622E6110-000B-4034-887E-DA2BC3D54197}" srcId="{60BED352-884C-4EA5-A88B-46CBAB92EC38}" destId="{0974EAF2-3B5E-4280-A6FF-53EB005D87C2}" srcOrd="2" destOrd="0" parTransId="{42473F3C-350D-4F49-8BB3-58E13313BC1D}" sibTransId="{2D728FF5-01DF-4151-B154-F9813E329DFC}"/>
    <dgm:cxn modelId="{E162ED4A-0819-4162-830E-5793E0FDC41A}" type="presOf" srcId="{994D2DA3-AAAE-415A-84B9-3E44A350F842}" destId="{CC4672E4-5CAB-4D38-911F-1FCBEA2EFDD6}" srcOrd="1" destOrd="0" presId="urn:microsoft.com/office/officeart/2005/8/layout/hProcess7#2"/>
    <dgm:cxn modelId="{A7D050C7-E326-470D-9E09-2F48EB7793A3}" type="presOf" srcId="{0E0DAA79-6888-40E8-AC8E-A9269D823A9A}" destId="{3F37F7FB-4584-4968-84D9-C510F51B12DF}" srcOrd="0" destOrd="0" presId="urn:microsoft.com/office/officeart/2005/8/layout/hProcess7#2"/>
    <dgm:cxn modelId="{17824B4A-6EF5-469C-A5D2-B1CBC8013F46}" type="presOf" srcId="{5013EE36-FB3A-4A96-81E5-FF390570DE97}" destId="{5E9C90D6-8268-4198-A5DB-AC8B94CF38AA}" srcOrd="1" destOrd="0" presId="urn:microsoft.com/office/officeart/2005/8/layout/hProcess7#2"/>
    <dgm:cxn modelId="{C99F751B-7031-44E6-B08C-E4CF95760037}" type="presOf" srcId="{29749461-AE35-47B7-96EF-8F8541CAF7AD}" destId="{F935741D-B029-41D9-87A4-2DE507E8BB0B}" srcOrd="1" destOrd="0" presId="urn:microsoft.com/office/officeart/2005/8/layout/hProcess7#2"/>
    <dgm:cxn modelId="{DF6C7E89-B0E6-45F1-AA66-743BD4D20353}" type="presOf" srcId="{0974EAF2-3B5E-4280-A6FF-53EB005D87C2}" destId="{6913D4D5-4932-4312-8B84-0AF11EE00C1F}" srcOrd="1" destOrd="0" presId="urn:microsoft.com/office/officeart/2005/8/layout/hProcess7#2"/>
    <dgm:cxn modelId="{0706A344-B7B7-4E7C-97A5-139E150668D3}" srcId="{60BED352-884C-4EA5-A88B-46CBAB92EC38}" destId="{4B3B4C4F-6505-4AC6-974A-C9B015E1569B}" srcOrd="4" destOrd="0" parTransId="{696A686A-20AE-46EE-A8CA-708E366985B3}" sibTransId="{48E0C331-AE66-431A-953C-0D194B914AC0}"/>
    <dgm:cxn modelId="{52E5CE36-0CE6-49F4-81CB-016008BFFE5C}" type="presOf" srcId="{0E0DAA79-6888-40E8-AC8E-A9269D823A9A}" destId="{1A8F3B6C-27EB-4B36-A1C5-87A83B06E6F0}" srcOrd="1" destOrd="0" presId="urn:microsoft.com/office/officeart/2005/8/layout/hProcess7#2"/>
    <dgm:cxn modelId="{8076265A-B9AF-4C48-A369-A573E3BC4413}" srcId="{60BED352-884C-4EA5-A88B-46CBAB92EC38}" destId="{0E0DAA79-6888-40E8-AC8E-A9269D823A9A}" srcOrd="1" destOrd="0" parTransId="{43AFA57F-13C5-4521-B4EB-74C304620E14}" sibTransId="{8A36EF27-ED5E-4BBC-BED7-DE10BF0F74EF}"/>
    <dgm:cxn modelId="{C3F8A3A2-009D-4337-922B-E76F7C4C2CBF}" srcId="{60BED352-884C-4EA5-A88B-46CBAB92EC38}" destId="{B9239DD0-3077-4BCB-91C7-3B521B84C606}" srcOrd="5" destOrd="0" parTransId="{A9F32228-BCE3-4F39-807D-3A0925481EFD}" sibTransId="{1DFBB5EB-485F-4AFF-B164-FC1532CB793C}"/>
    <dgm:cxn modelId="{E6ABBA94-7A0C-4AC4-B8DC-516C060539E8}" type="presOf" srcId="{994D2DA3-AAAE-415A-84B9-3E44A350F842}" destId="{5BA04B7E-76D1-4549-9A20-4B4F8ED0AAAF}" srcOrd="0" destOrd="0" presId="urn:microsoft.com/office/officeart/2005/8/layout/hProcess7#2"/>
    <dgm:cxn modelId="{27198AA9-463C-4364-85E1-B7FB654AEB9C}" type="presOf" srcId="{1FD861FE-F2FA-4B3B-A1E4-8C21FBFD8469}" destId="{D0F34F55-008F-46B6-AF4A-B8230E6A1C4B}" srcOrd="0" destOrd="0" presId="urn:microsoft.com/office/officeart/2005/8/layout/hProcess7#2"/>
    <dgm:cxn modelId="{2B737242-EBE3-44D4-AA6C-EC2E2CE4F341}" type="presOf" srcId="{29749461-AE35-47B7-96EF-8F8541CAF7AD}" destId="{7750A53C-4FEE-4D44-8DC3-3FD04F49EE33}" srcOrd="0" destOrd="0" presId="urn:microsoft.com/office/officeart/2005/8/layout/hProcess7#2"/>
    <dgm:cxn modelId="{B876B886-0161-471D-857B-32D26A669FA0}" srcId="{60BED352-884C-4EA5-A88B-46CBAB92EC38}" destId="{5013EE36-FB3A-4A96-81E5-FF390570DE97}" srcOrd="0" destOrd="0" parTransId="{71C75976-EF8C-41BC-8778-6DF404BF2608}" sibTransId="{E4890C79-A903-40C9-AD4D-2AC0A1FE1961}"/>
    <dgm:cxn modelId="{4CC8438D-0FB3-42D3-BF47-4DEAC7F50504}" type="presOf" srcId="{4B3B4C4F-6505-4AC6-974A-C9B015E1569B}" destId="{F07DFD31-3EB9-45AD-93A5-7095CE312559}" srcOrd="0" destOrd="0" presId="urn:microsoft.com/office/officeart/2005/8/layout/hProcess7#2"/>
    <dgm:cxn modelId="{00A96F71-6F6D-4407-AD35-1219238EC80A}" type="presParOf" srcId="{404D9C3F-D1B9-453E-829A-7BA14F6A35BB}" destId="{77666E03-2D27-49BA-87A3-138CFE9C2DA8}" srcOrd="0" destOrd="0" presId="urn:microsoft.com/office/officeart/2005/8/layout/hProcess7#2"/>
    <dgm:cxn modelId="{A02742B8-8A12-43DC-9F18-04BB985E1052}" type="presParOf" srcId="{77666E03-2D27-49BA-87A3-138CFE9C2DA8}" destId="{A6719E9F-E493-4812-9A0F-AA4896A2F885}" srcOrd="0" destOrd="0" presId="urn:microsoft.com/office/officeart/2005/8/layout/hProcess7#2"/>
    <dgm:cxn modelId="{2D1B967C-10FF-48FD-91BF-72BBAEC0BDD5}" type="presParOf" srcId="{77666E03-2D27-49BA-87A3-138CFE9C2DA8}" destId="{5E9C90D6-8268-4198-A5DB-AC8B94CF38AA}" srcOrd="1" destOrd="0" presId="urn:microsoft.com/office/officeart/2005/8/layout/hProcess7#2"/>
    <dgm:cxn modelId="{66A1D013-6D6F-4577-9C84-7BC84E3249A4}" type="presParOf" srcId="{404D9C3F-D1B9-453E-829A-7BA14F6A35BB}" destId="{0B348491-B3AA-4C04-A44F-17E9D9E9FC01}" srcOrd="1" destOrd="0" presId="urn:microsoft.com/office/officeart/2005/8/layout/hProcess7#2"/>
    <dgm:cxn modelId="{5A8216D2-FFE6-4820-8787-59504A4ACFD7}" type="presParOf" srcId="{404D9C3F-D1B9-453E-829A-7BA14F6A35BB}" destId="{9F99CF5C-C70A-4863-AEE8-CEDFF1EAA3D2}" srcOrd="2" destOrd="0" presId="urn:microsoft.com/office/officeart/2005/8/layout/hProcess7#2"/>
    <dgm:cxn modelId="{FB9C0B0C-FA6F-4A64-9440-C19B6D576BD8}" type="presParOf" srcId="{9F99CF5C-C70A-4863-AEE8-CEDFF1EAA3D2}" destId="{BA29C478-08FA-40F5-AAE3-0FDBC6018E6F}" srcOrd="0" destOrd="0" presId="urn:microsoft.com/office/officeart/2005/8/layout/hProcess7#2"/>
    <dgm:cxn modelId="{E5DBCBF8-3CA1-4C73-A7C8-F20B6566D4B5}" type="presParOf" srcId="{9F99CF5C-C70A-4863-AEE8-CEDFF1EAA3D2}" destId="{6635210B-D758-49D1-8148-E93137C6C9F2}" srcOrd="1" destOrd="0" presId="urn:microsoft.com/office/officeart/2005/8/layout/hProcess7#2"/>
    <dgm:cxn modelId="{337AEAB9-2FF6-41E6-A078-F7493E6114B4}" type="presParOf" srcId="{9F99CF5C-C70A-4863-AEE8-CEDFF1EAA3D2}" destId="{02F060F1-F0F8-4F75-B53E-40E6FEB6BD8F}" srcOrd="2" destOrd="0" presId="urn:microsoft.com/office/officeart/2005/8/layout/hProcess7#2"/>
    <dgm:cxn modelId="{188B8F15-BB13-418E-8FD8-5E2D8BE23B15}" type="presParOf" srcId="{404D9C3F-D1B9-453E-829A-7BA14F6A35BB}" destId="{D3DF388F-0FA4-4434-862A-EC5C63929A47}" srcOrd="3" destOrd="0" presId="urn:microsoft.com/office/officeart/2005/8/layout/hProcess7#2"/>
    <dgm:cxn modelId="{0257736C-DB1B-4329-AB8B-7D98F5A74658}" type="presParOf" srcId="{404D9C3F-D1B9-453E-829A-7BA14F6A35BB}" destId="{04C0144B-5B64-4C3D-8B93-E0A81D868D00}" srcOrd="4" destOrd="0" presId="urn:microsoft.com/office/officeart/2005/8/layout/hProcess7#2"/>
    <dgm:cxn modelId="{2E1D3591-3E7E-43B8-930C-8326F3883B6B}" type="presParOf" srcId="{04C0144B-5B64-4C3D-8B93-E0A81D868D00}" destId="{3F37F7FB-4584-4968-84D9-C510F51B12DF}" srcOrd="0" destOrd="0" presId="urn:microsoft.com/office/officeart/2005/8/layout/hProcess7#2"/>
    <dgm:cxn modelId="{BF7624E7-C684-40B2-98F7-8B710CE6DEB7}" type="presParOf" srcId="{04C0144B-5B64-4C3D-8B93-E0A81D868D00}" destId="{1A8F3B6C-27EB-4B36-A1C5-87A83B06E6F0}" srcOrd="1" destOrd="0" presId="urn:microsoft.com/office/officeart/2005/8/layout/hProcess7#2"/>
    <dgm:cxn modelId="{09DDC466-F146-4A2C-AFA2-A08744EE28A1}" type="presParOf" srcId="{404D9C3F-D1B9-453E-829A-7BA14F6A35BB}" destId="{758CE09E-CB49-47DA-AD76-684849762978}" srcOrd="5" destOrd="0" presId="urn:microsoft.com/office/officeart/2005/8/layout/hProcess7#2"/>
    <dgm:cxn modelId="{A0B60CAD-43BE-4F30-99DF-86D722B44D1F}" type="presParOf" srcId="{404D9C3F-D1B9-453E-829A-7BA14F6A35BB}" destId="{1D1664A5-DCD5-48F1-A930-7F94D2164916}" srcOrd="6" destOrd="0" presId="urn:microsoft.com/office/officeart/2005/8/layout/hProcess7#2"/>
    <dgm:cxn modelId="{7313399D-3050-4029-B24C-71A549A35021}" type="presParOf" srcId="{1D1664A5-DCD5-48F1-A930-7F94D2164916}" destId="{D7CC5ACC-A4A1-4D7C-B95F-E9118F46E004}" srcOrd="0" destOrd="0" presId="urn:microsoft.com/office/officeart/2005/8/layout/hProcess7#2"/>
    <dgm:cxn modelId="{22E48819-6ABE-486F-B264-80C198414F39}" type="presParOf" srcId="{1D1664A5-DCD5-48F1-A930-7F94D2164916}" destId="{88B0D446-A170-4CB9-92DA-0B7B6E20D763}" srcOrd="1" destOrd="0" presId="urn:microsoft.com/office/officeart/2005/8/layout/hProcess7#2"/>
    <dgm:cxn modelId="{736ABC97-9CCB-4AC3-806A-04EEA4AEF9C6}" type="presParOf" srcId="{1D1664A5-DCD5-48F1-A930-7F94D2164916}" destId="{7FBDFD9D-DAB9-417E-B8C3-9BCF5E73F4B0}" srcOrd="2" destOrd="0" presId="urn:microsoft.com/office/officeart/2005/8/layout/hProcess7#2"/>
    <dgm:cxn modelId="{8778A7B8-5930-44BE-84A4-A21584B714E1}" type="presParOf" srcId="{404D9C3F-D1B9-453E-829A-7BA14F6A35BB}" destId="{9142CE9B-55F2-4B54-B81D-A879851B15B5}" srcOrd="7" destOrd="0" presId="urn:microsoft.com/office/officeart/2005/8/layout/hProcess7#2"/>
    <dgm:cxn modelId="{AC964082-6C59-4FC1-83DD-61EB43EE1AE4}" type="presParOf" srcId="{404D9C3F-D1B9-453E-829A-7BA14F6A35BB}" destId="{E7F79131-3CC2-43DF-A897-EDF04FDB19B9}" srcOrd="8" destOrd="0" presId="urn:microsoft.com/office/officeart/2005/8/layout/hProcess7#2"/>
    <dgm:cxn modelId="{21579FAA-303D-4FB7-93DC-AE20434B794A}" type="presParOf" srcId="{E7F79131-3CC2-43DF-A897-EDF04FDB19B9}" destId="{3DBD5269-6312-4156-92F2-8454375EE138}" srcOrd="0" destOrd="0" presId="urn:microsoft.com/office/officeart/2005/8/layout/hProcess7#2"/>
    <dgm:cxn modelId="{2C996475-606B-474C-9946-48902C9A4BCB}" type="presParOf" srcId="{E7F79131-3CC2-43DF-A897-EDF04FDB19B9}" destId="{6913D4D5-4932-4312-8B84-0AF11EE00C1F}" srcOrd="1" destOrd="0" presId="urn:microsoft.com/office/officeart/2005/8/layout/hProcess7#2"/>
    <dgm:cxn modelId="{E84D2646-5821-4DF4-8B29-5DB33F20D291}" type="presParOf" srcId="{404D9C3F-D1B9-453E-829A-7BA14F6A35BB}" destId="{7741F186-6340-431A-86F7-0071CD9366B9}" srcOrd="9" destOrd="0" presId="urn:microsoft.com/office/officeart/2005/8/layout/hProcess7#2"/>
    <dgm:cxn modelId="{37440CAD-1F16-4C09-AC03-06E3F0878163}" type="presParOf" srcId="{404D9C3F-D1B9-453E-829A-7BA14F6A35BB}" destId="{1D0E699F-7237-402C-B319-463E5524C86B}" srcOrd="10" destOrd="0" presId="urn:microsoft.com/office/officeart/2005/8/layout/hProcess7#2"/>
    <dgm:cxn modelId="{258EE24A-ADF4-450D-9438-532286A06682}" type="presParOf" srcId="{1D0E699F-7237-402C-B319-463E5524C86B}" destId="{65051491-A6AA-4DEE-87F9-8C411163D478}" srcOrd="0" destOrd="0" presId="urn:microsoft.com/office/officeart/2005/8/layout/hProcess7#2"/>
    <dgm:cxn modelId="{3D293462-CD71-4675-9559-54CE0766A36E}" type="presParOf" srcId="{1D0E699F-7237-402C-B319-463E5524C86B}" destId="{B4F0C7BF-B459-483A-BC34-1FBBFBEC4160}" srcOrd="1" destOrd="0" presId="urn:microsoft.com/office/officeart/2005/8/layout/hProcess7#2"/>
    <dgm:cxn modelId="{7228D765-4463-457B-AA6D-AA71501E9AC2}" type="presParOf" srcId="{1D0E699F-7237-402C-B319-463E5524C86B}" destId="{CC14A848-96B8-4880-9C00-7F3B0E20D638}" srcOrd="2" destOrd="0" presId="urn:microsoft.com/office/officeart/2005/8/layout/hProcess7#2"/>
    <dgm:cxn modelId="{C0C2ED6C-1568-4BFC-ACBF-060987B2183F}" type="presParOf" srcId="{404D9C3F-D1B9-453E-829A-7BA14F6A35BB}" destId="{E5A0CC8E-6EA8-41BE-BA94-00BBDC952FE4}" srcOrd="11" destOrd="0" presId="urn:microsoft.com/office/officeart/2005/8/layout/hProcess7#2"/>
    <dgm:cxn modelId="{4733D5FB-B776-422B-961B-D1115B0D78F3}" type="presParOf" srcId="{404D9C3F-D1B9-453E-829A-7BA14F6A35BB}" destId="{185D3D16-53E3-4714-BF27-8ADD2FE66124}" srcOrd="12" destOrd="0" presId="urn:microsoft.com/office/officeart/2005/8/layout/hProcess7#2"/>
    <dgm:cxn modelId="{B568FA42-88FC-4725-BB18-1EBC62FC8A69}" type="presParOf" srcId="{185D3D16-53E3-4714-BF27-8ADD2FE66124}" destId="{7750A53C-4FEE-4D44-8DC3-3FD04F49EE33}" srcOrd="0" destOrd="0" presId="urn:microsoft.com/office/officeart/2005/8/layout/hProcess7#2"/>
    <dgm:cxn modelId="{9F79C72B-1F0F-4927-9E4D-52D4443707A7}" type="presParOf" srcId="{185D3D16-53E3-4714-BF27-8ADD2FE66124}" destId="{F935741D-B029-41D9-87A4-2DE507E8BB0B}" srcOrd="1" destOrd="0" presId="urn:microsoft.com/office/officeart/2005/8/layout/hProcess7#2"/>
    <dgm:cxn modelId="{C0237EC6-A070-474A-AF81-A745130435C5}" type="presParOf" srcId="{404D9C3F-D1B9-453E-829A-7BA14F6A35BB}" destId="{560D3635-4462-4B8C-B10B-8147E16181E2}" srcOrd="13" destOrd="0" presId="urn:microsoft.com/office/officeart/2005/8/layout/hProcess7#2"/>
    <dgm:cxn modelId="{14C00C43-B3AA-4D74-B191-BA461EBFAE98}" type="presParOf" srcId="{404D9C3F-D1B9-453E-829A-7BA14F6A35BB}" destId="{EE30E13E-8B5C-4EB0-BACE-D0BEB64C7CAC}" srcOrd="14" destOrd="0" presId="urn:microsoft.com/office/officeart/2005/8/layout/hProcess7#2"/>
    <dgm:cxn modelId="{B6C739A7-9FB0-4B9E-80C8-EEF93023830C}" type="presParOf" srcId="{EE30E13E-8B5C-4EB0-BACE-D0BEB64C7CAC}" destId="{B4A8A914-F4F8-4AA7-A5B1-5550E77C02CD}" srcOrd="0" destOrd="0" presId="urn:microsoft.com/office/officeart/2005/8/layout/hProcess7#2"/>
    <dgm:cxn modelId="{7B3643B3-4FAB-4211-A7DC-C285E981DFAC}" type="presParOf" srcId="{EE30E13E-8B5C-4EB0-BACE-D0BEB64C7CAC}" destId="{6C9E979E-0445-427B-9EDA-8FE5AFE2CF47}" srcOrd="1" destOrd="0" presId="urn:microsoft.com/office/officeart/2005/8/layout/hProcess7#2"/>
    <dgm:cxn modelId="{F7DE9D4E-2AD6-4550-9D8B-65D6A19966FE}" type="presParOf" srcId="{EE30E13E-8B5C-4EB0-BACE-D0BEB64C7CAC}" destId="{82144242-04D6-4679-958C-274C35BB543C}" srcOrd="2" destOrd="0" presId="urn:microsoft.com/office/officeart/2005/8/layout/hProcess7#2"/>
    <dgm:cxn modelId="{C352A8F1-7973-4650-AB25-3F6C7D32E6FA}" type="presParOf" srcId="{404D9C3F-D1B9-453E-829A-7BA14F6A35BB}" destId="{3B6B0E26-211A-48D1-A13E-E9FEC3FD9A78}" srcOrd="15" destOrd="0" presId="urn:microsoft.com/office/officeart/2005/8/layout/hProcess7#2"/>
    <dgm:cxn modelId="{C90C1165-2B68-4EA0-B8AD-941838C2DD00}" type="presParOf" srcId="{404D9C3F-D1B9-453E-829A-7BA14F6A35BB}" destId="{16131289-A570-4404-9990-8B9576F7AC68}" srcOrd="16" destOrd="0" presId="urn:microsoft.com/office/officeart/2005/8/layout/hProcess7#2"/>
    <dgm:cxn modelId="{BA3CE28D-C4A9-4D4E-9637-2FFD60D8E961}" type="presParOf" srcId="{16131289-A570-4404-9990-8B9576F7AC68}" destId="{F07DFD31-3EB9-45AD-93A5-7095CE312559}" srcOrd="0" destOrd="0" presId="urn:microsoft.com/office/officeart/2005/8/layout/hProcess7#2"/>
    <dgm:cxn modelId="{CFA5B6DC-3C4F-4C19-BE05-CEC6717C22B9}" type="presParOf" srcId="{16131289-A570-4404-9990-8B9576F7AC68}" destId="{7B9F9D63-7518-4DC4-89F5-3EB9F66B23AB}" srcOrd="1" destOrd="0" presId="urn:microsoft.com/office/officeart/2005/8/layout/hProcess7#2"/>
    <dgm:cxn modelId="{C9B63CEC-541B-46A8-9878-300806770E6E}" type="presParOf" srcId="{404D9C3F-D1B9-453E-829A-7BA14F6A35BB}" destId="{B4D4EA8A-94C2-4858-932C-5352C3215B14}" srcOrd="17" destOrd="0" presId="urn:microsoft.com/office/officeart/2005/8/layout/hProcess7#2"/>
    <dgm:cxn modelId="{D16254E5-AB6C-4CAB-A235-5512607A1624}" type="presParOf" srcId="{404D9C3F-D1B9-453E-829A-7BA14F6A35BB}" destId="{1390D4BA-FE72-45D9-A965-C79AE28DD661}" srcOrd="18" destOrd="0" presId="urn:microsoft.com/office/officeart/2005/8/layout/hProcess7#2"/>
    <dgm:cxn modelId="{477B6329-B364-42C5-A300-5063D4AFCBEC}" type="presParOf" srcId="{1390D4BA-FE72-45D9-A965-C79AE28DD661}" destId="{D7CE9C16-E9ED-4A2A-9CD1-84A5ABD06FB4}" srcOrd="0" destOrd="0" presId="urn:microsoft.com/office/officeart/2005/8/layout/hProcess7#2"/>
    <dgm:cxn modelId="{A051B1D2-08A1-4B13-864C-06CDA2524B1C}" type="presParOf" srcId="{1390D4BA-FE72-45D9-A965-C79AE28DD661}" destId="{D5712CCB-8171-41EB-8D0E-E8595CBE1D1B}" srcOrd="1" destOrd="0" presId="urn:microsoft.com/office/officeart/2005/8/layout/hProcess7#2"/>
    <dgm:cxn modelId="{56FF3432-C494-4725-8D2C-22761606C7C8}" type="presParOf" srcId="{1390D4BA-FE72-45D9-A965-C79AE28DD661}" destId="{C2964A60-4325-44AC-BE73-D3A643D27D73}" srcOrd="2" destOrd="0" presId="urn:microsoft.com/office/officeart/2005/8/layout/hProcess7#2"/>
    <dgm:cxn modelId="{49FB7C60-FB9F-4125-859C-F0C94C795B8E}" type="presParOf" srcId="{404D9C3F-D1B9-453E-829A-7BA14F6A35BB}" destId="{8D911D1D-9C9F-4F13-9E97-756011A85665}" srcOrd="19" destOrd="0" presId="urn:microsoft.com/office/officeart/2005/8/layout/hProcess7#2"/>
    <dgm:cxn modelId="{AC25AFB8-1A43-4665-A55C-98CEEE363F23}" type="presParOf" srcId="{404D9C3F-D1B9-453E-829A-7BA14F6A35BB}" destId="{0AC3CEF9-3108-48D8-863C-0712C0DFBECA}" srcOrd="20" destOrd="0" presId="urn:microsoft.com/office/officeart/2005/8/layout/hProcess7#2"/>
    <dgm:cxn modelId="{5AEA4A14-CFBF-4EE5-B572-D6A88AE3CC70}" type="presParOf" srcId="{0AC3CEF9-3108-48D8-863C-0712C0DFBECA}" destId="{6DE03B08-91DD-450F-8663-9E242AD6DB4C}" srcOrd="0" destOrd="0" presId="urn:microsoft.com/office/officeart/2005/8/layout/hProcess7#2"/>
    <dgm:cxn modelId="{32064AD3-7C42-4759-9AAE-DDBB8BF9415B}" type="presParOf" srcId="{0AC3CEF9-3108-48D8-863C-0712C0DFBECA}" destId="{EE46D7C9-7927-4918-81D5-A3D2FE9DDFD7}" srcOrd="1" destOrd="0" presId="urn:microsoft.com/office/officeart/2005/8/layout/hProcess7#2"/>
    <dgm:cxn modelId="{0948DB20-6489-47AF-82F9-1CED994D1096}" type="presParOf" srcId="{404D9C3F-D1B9-453E-829A-7BA14F6A35BB}" destId="{68951C1B-8474-45D6-A2C0-0426A62C8126}" srcOrd="21" destOrd="0" presId="urn:microsoft.com/office/officeart/2005/8/layout/hProcess7#2"/>
    <dgm:cxn modelId="{B792BCD1-3664-445B-ACDB-E0A1705BA8F5}" type="presParOf" srcId="{404D9C3F-D1B9-453E-829A-7BA14F6A35BB}" destId="{655EC971-D835-4C1D-8913-80D022B6F0B7}" srcOrd="22" destOrd="0" presId="urn:microsoft.com/office/officeart/2005/8/layout/hProcess7#2"/>
    <dgm:cxn modelId="{2A7E9F45-A1D3-48DD-A39E-1FE1064CFAAD}" type="presParOf" srcId="{655EC971-D835-4C1D-8913-80D022B6F0B7}" destId="{B0351E96-68CE-4C52-90C0-24581D72F9B8}" srcOrd="0" destOrd="0" presId="urn:microsoft.com/office/officeart/2005/8/layout/hProcess7#2"/>
    <dgm:cxn modelId="{BB1FD1A3-D870-43F0-AA8F-DAA7E67B7EFA}" type="presParOf" srcId="{655EC971-D835-4C1D-8913-80D022B6F0B7}" destId="{C56FF803-48A3-42EE-AD79-09DCF71BAAA0}" srcOrd="1" destOrd="0" presId="urn:microsoft.com/office/officeart/2005/8/layout/hProcess7#2"/>
    <dgm:cxn modelId="{B95B2E5A-76D7-42CB-8AB5-5BF34B9E0B1F}" type="presParOf" srcId="{655EC971-D835-4C1D-8913-80D022B6F0B7}" destId="{07CFA731-528E-4A07-B8B9-CC8F1E0FC5AF}" srcOrd="2" destOrd="0" presId="urn:microsoft.com/office/officeart/2005/8/layout/hProcess7#2"/>
    <dgm:cxn modelId="{E59D2D98-DC47-48E7-9823-F00B64B9800E}" type="presParOf" srcId="{404D9C3F-D1B9-453E-829A-7BA14F6A35BB}" destId="{E91949B7-DD39-4671-8CB7-6FCF1D8053A9}" srcOrd="23" destOrd="0" presId="urn:microsoft.com/office/officeart/2005/8/layout/hProcess7#2"/>
    <dgm:cxn modelId="{0AE89605-A242-4E1F-B9D6-477A2D59E839}" type="presParOf" srcId="{404D9C3F-D1B9-453E-829A-7BA14F6A35BB}" destId="{94BC188D-D8F2-405A-A87A-93F57630416A}" srcOrd="24" destOrd="0" presId="urn:microsoft.com/office/officeart/2005/8/layout/hProcess7#2"/>
    <dgm:cxn modelId="{66BB6758-4CBB-4C33-B6B5-DAF101735984}" type="presParOf" srcId="{94BC188D-D8F2-405A-A87A-93F57630416A}" destId="{DBA29B1B-7F2F-4488-BBDE-FB43D88BA235}" srcOrd="0" destOrd="0" presId="urn:microsoft.com/office/officeart/2005/8/layout/hProcess7#2"/>
    <dgm:cxn modelId="{3ABCC6B2-341A-4B6A-B4F9-EF1C32D41C81}" type="presParOf" srcId="{94BC188D-D8F2-405A-A87A-93F57630416A}" destId="{9761A0AC-66E3-40A3-A652-658DC31BCAA4}" srcOrd="1" destOrd="0" presId="urn:microsoft.com/office/officeart/2005/8/layout/hProcess7#2"/>
    <dgm:cxn modelId="{42BA23B3-AF6A-4DC0-832B-A7B07014F044}" type="presParOf" srcId="{404D9C3F-D1B9-453E-829A-7BA14F6A35BB}" destId="{7469E1A6-E1ED-4759-A942-ACE667F61357}" srcOrd="25" destOrd="0" presId="urn:microsoft.com/office/officeart/2005/8/layout/hProcess7#2"/>
    <dgm:cxn modelId="{737869C0-35C9-406C-B0A7-4E20868228FE}" type="presParOf" srcId="{404D9C3F-D1B9-453E-829A-7BA14F6A35BB}" destId="{F807522E-34EE-490B-B0CC-85EBD538E7C6}" srcOrd="26" destOrd="0" presId="urn:microsoft.com/office/officeart/2005/8/layout/hProcess7#2"/>
    <dgm:cxn modelId="{39FE4397-6D3E-48BD-B1F5-F8D65C91E7E7}" type="presParOf" srcId="{F807522E-34EE-490B-B0CC-85EBD538E7C6}" destId="{A1E2C631-BD4B-4775-B0FA-40DB0F00C285}" srcOrd="0" destOrd="0" presId="urn:microsoft.com/office/officeart/2005/8/layout/hProcess7#2"/>
    <dgm:cxn modelId="{72541E30-0E91-4CC5-972F-008BE483BD2B}" type="presParOf" srcId="{F807522E-34EE-490B-B0CC-85EBD538E7C6}" destId="{18036047-01C8-4DDA-8993-728C66169EAA}" srcOrd="1" destOrd="0" presId="urn:microsoft.com/office/officeart/2005/8/layout/hProcess7#2"/>
    <dgm:cxn modelId="{5F6DF59F-5FDD-44AB-989A-33B9D3799CC7}" type="presParOf" srcId="{F807522E-34EE-490B-B0CC-85EBD538E7C6}" destId="{9D2C0E74-C877-41A5-98B4-7612516DEBC8}" srcOrd="2" destOrd="0" presId="urn:microsoft.com/office/officeart/2005/8/layout/hProcess7#2"/>
    <dgm:cxn modelId="{66998A19-F4B5-4BAD-B71E-0DE228FBB785}" type="presParOf" srcId="{404D9C3F-D1B9-453E-829A-7BA14F6A35BB}" destId="{9B74B309-AE0F-48B0-B2F2-F515899C179F}" srcOrd="27" destOrd="0" presId="urn:microsoft.com/office/officeart/2005/8/layout/hProcess7#2"/>
    <dgm:cxn modelId="{EBE15DA0-D498-4C29-81F9-69C746D7C968}" type="presParOf" srcId="{404D9C3F-D1B9-453E-829A-7BA14F6A35BB}" destId="{41DE4351-EEDA-4830-9A0E-8D0CB803AF5C}" srcOrd="28" destOrd="0" presId="urn:microsoft.com/office/officeart/2005/8/layout/hProcess7#2"/>
    <dgm:cxn modelId="{DAAE8674-B9BA-4715-99C0-598D1C7EF464}" type="presParOf" srcId="{41DE4351-EEDA-4830-9A0E-8D0CB803AF5C}" destId="{D0F34F55-008F-46B6-AF4A-B8230E6A1C4B}" srcOrd="0" destOrd="0" presId="urn:microsoft.com/office/officeart/2005/8/layout/hProcess7#2"/>
    <dgm:cxn modelId="{2540B35F-71E4-49B5-94BA-6614A664E198}" type="presParOf" srcId="{41DE4351-EEDA-4830-9A0E-8D0CB803AF5C}" destId="{266FD769-8238-48EE-949A-87561F582A44}" srcOrd="1" destOrd="0" presId="urn:microsoft.com/office/officeart/2005/8/layout/hProcess7#2"/>
    <dgm:cxn modelId="{2FC501E3-DA54-4B36-98FD-B2DB9F043719}" type="presParOf" srcId="{404D9C3F-D1B9-453E-829A-7BA14F6A35BB}" destId="{09126AD2-8592-4B53-A7BE-18293395CCB3}" srcOrd="29" destOrd="0" presId="urn:microsoft.com/office/officeart/2005/8/layout/hProcess7#2"/>
    <dgm:cxn modelId="{EEAA5E6E-BA24-4283-9E41-4902C6B4258E}" type="presParOf" srcId="{404D9C3F-D1B9-453E-829A-7BA14F6A35BB}" destId="{990250EE-275F-4079-964B-EA9618BB94F6}" srcOrd="30" destOrd="0" presId="urn:microsoft.com/office/officeart/2005/8/layout/hProcess7#2"/>
    <dgm:cxn modelId="{E152FAF6-4327-4577-9EA2-73F867A6590E}" type="presParOf" srcId="{990250EE-275F-4079-964B-EA9618BB94F6}" destId="{0F6DD53D-9164-4D95-BA00-9F006D9D107D}" srcOrd="0" destOrd="0" presId="urn:microsoft.com/office/officeart/2005/8/layout/hProcess7#2"/>
    <dgm:cxn modelId="{DA62E5F6-8F8F-45E3-9E65-BFD97C52BFFB}" type="presParOf" srcId="{990250EE-275F-4079-964B-EA9618BB94F6}" destId="{E3EC89FD-35DB-4B8B-B15B-85EF45865056}" srcOrd="1" destOrd="0" presId="urn:microsoft.com/office/officeart/2005/8/layout/hProcess7#2"/>
    <dgm:cxn modelId="{7B84BB02-9D51-4E9F-B450-E82FC1F4F087}" type="presParOf" srcId="{990250EE-275F-4079-964B-EA9618BB94F6}" destId="{847B4D7E-FF9C-47DE-9917-6EF439EDC8B7}" srcOrd="2" destOrd="0" presId="urn:microsoft.com/office/officeart/2005/8/layout/hProcess7#2"/>
    <dgm:cxn modelId="{36A457E6-18B5-4510-BC2D-787C0F312E47}" type="presParOf" srcId="{404D9C3F-D1B9-453E-829A-7BA14F6A35BB}" destId="{825EA2D9-05EB-4DE8-A751-C9BED580B8BA}" srcOrd="31" destOrd="0" presId="urn:microsoft.com/office/officeart/2005/8/layout/hProcess7#2"/>
    <dgm:cxn modelId="{4709A2D5-D39E-40B3-ABF4-E5617F63067E}" type="presParOf" srcId="{404D9C3F-D1B9-453E-829A-7BA14F6A35BB}" destId="{E7EE6354-AFD5-41F6-976A-42EF16BBBF3C}" srcOrd="32" destOrd="0" presId="urn:microsoft.com/office/officeart/2005/8/layout/hProcess7#2"/>
    <dgm:cxn modelId="{93F15F67-57BB-41D6-AA72-68F047B13F58}" type="presParOf" srcId="{E7EE6354-AFD5-41F6-976A-42EF16BBBF3C}" destId="{5BA04B7E-76D1-4549-9A20-4B4F8ED0AAAF}" srcOrd="0" destOrd="0" presId="urn:microsoft.com/office/officeart/2005/8/layout/hProcess7#2"/>
    <dgm:cxn modelId="{3A01F8AD-CB1A-40DC-BC9E-CFE2A09E5020}" type="presParOf" srcId="{E7EE6354-AFD5-41F6-976A-42EF16BBBF3C}" destId="{CC4672E4-5CAB-4D38-911F-1FCBEA2EFDD6}" srcOrd="1" destOrd="0" presId="urn:microsoft.com/office/officeart/2005/8/layout/hProcess7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#2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0.00911</cdr:x>
      <cdr:y>0.02392</cdr:y>
    </cdr:from>
    <cdr:to>
      <cdr:x>0.08307</cdr:x>
      <cdr:y>0.09685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48049" y="82341"/>
          <a:ext cx="390101" cy="251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200"/>
            <a:t>(%)</a:t>
          </a:r>
          <a:endParaRPr lang="zh-TW" altLang="en-US" sz="12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7FBAB-8035-4EAC-9549-800C7136F0C4}" type="datetimeFigureOut">
              <a:rPr lang="zh-TW" altLang="en-US" smtClean="0"/>
              <a:pPr/>
              <a:t>2013/10/16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F5A19-6718-4824-8985-D8FC6F89BAB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1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CFA30C0-1C8E-4F28-9F41-56285204086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moi.gov.tw/stat/" TargetMode="Externa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0" y="3933056"/>
            <a:ext cx="3707904" cy="259228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健康產業管理學系</a:t>
            </a:r>
            <a:endParaRPr lang="en-US" altLang="zh-TW" dirty="0" smtClean="0"/>
          </a:p>
          <a:p>
            <a:r>
              <a:rPr lang="zh-TW" altLang="en-US" dirty="0" smtClean="0"/>
              <a:t>徐慧娟</a:t>
            </a:r>
            <a:endParaRPr lang="en-US" altLang="zh-TW" dirty="0" smtClean="0"/>
          </a:p>
          <a:p>
            <a:r>
              <a:rPr lang="zh-TW" altLang="en-US" dirty="0" smtClean="0"/>
              <a:t>亞洲大學圖書館</a:t>
            </a:r>
            <a:r>
              <a:rPr lang="en-US" altLang="zh-TW" dirty="0" smtClean="0"/>
              <a:t>, 2013.10.16</a:t>
            </a:r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圖書館座談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「咖啡書香中遇見你的智慧</a:t>
            </a:r>
            <a:r>
              <a:rPr lang="zh-TW" altLang="en-US" dirty="0" smtClean="0"/>
              <a:t>」</a:t>
            </a:r>
            <a:endParaRPr lang="zh-TW" altLang="en-US" dirty="0"/>
          </a:p>
        </p:txBody>
      </p:sp>
      <p:pic>
        <p:nvPicPr>
          <p:cNvPr id="4" name="Picture 2" descr="F:\Paper\洪葉_長期照護\封面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3068960"/>
            <a:ext cx="5040560" cy="3363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550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人口老化與長期照護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人口轉型與人口老化</a:t>
            </a:r>
            <a:endParaRPr lang="zh-TW" altLang="en-US" b="1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>
          <a:xfrm>
            <a:off x="457200" y="4500570"/>
            <a:ext cx="8115328" cy="1625593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人口轉型 </a:t>
            </a:r>
            <a:r>
              <a:rPr lang="en-US" altLang="zh-TW" dirty="0" smtClean="0"/>
              <a:t>(demographic transition):</a:t>
            </a:r>
            <a:r>
              <a:rPr lang="zh-TW" altLang="en-US" dirty="0" smtClean="0"/>
              <a:t>當一個國家或地區的人口由高出生率、高死亡率，然後轉型為死亡率先下降、仍維持高出生率，最後出生率也下降，變成低出生率、低死亡率的人口結構</a:t>
            </a:r>
            <a:endParaRPr lang="en-US" altLang="zh-TW" dirty="0" smtClean="0"/>
          </a:p>
          <a:p>
            <a:r>
              <a:rPr lang="zh-TW" altLang="en-US" dirty="0" smtClean="0"/>
              <a:t>過去已開發國家花了數百年才完成了人口轉型，台灣僅花了</a:t>
            </a:r>
            <a:r>
              <a:rPr lang="en-US" dirty="0" smtClean="0"/>
              <a:t>60-70</a:t>
            </a:r>
            <a:r>
              <a:rPr lang="zh-TW" altLang="en-US" dirty="0" smtClean="0"/>
              <a:t>年就完成了人口轉型，代表我們要在更短的時間內因應人口老化所帶來的衝擊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000892" y="2214554"/>
            <a:ext cx="1428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</a:t>
            </a:r>
            <a:r>
              <a:rPr lang="en-US" dirty="0" smtClean="0"/>
              <a:t>1-1</a:t>
            </a:r>
            <a:r>
              <a:rPr lang="zh-TW" altLang="en-US" dirty="0" smtClean="0"/>
              <a:t>、人口轉型示意圖</a:t>
            </a:r>
            <a:r>
              <a:rPr lang="en-US" altLang="zh-TW" dirty="0" smtClean="0"/>
              <a:t>(</a:t>
            </a:r>
            <a:r>
              <a:rPr lang="zh-TW" altLang="en-US" dirty="0" smtClean="0"/>
              <a:t>作者自製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555307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8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人口老化與長期照護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台灣人口金字塔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graphicFrame>
        <p:nvGraphicFramePr>
          <p:cNvPr id="7" name="圖表 6"/>
          <p:cNvGraphicFramePr/>
          <p:nvPr/>
        </p:nvGraphicFramePr>
        <p:xfrm>
          <a:off x="500034" y="1428736"/>
          <a:ext cx="3929090" cy="2286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/>
          <p:cNvGraphicFramePr/>
          <p:nvPr/>
        </p:nvGraphicFramePr>
        <p:xfrm>
          <a:off x="4643438" y="1428736"/>
          <a:ext cx="3929090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圖表 8"/>
          <p:cNvGraphicFramePr/>
          <p:nvPr/>
        </p:nvGraphicFramePr>
        <p:xfrm>
          <a:off x="642910" y="3857628"/>
          <a:ext cx="3714776" cy="2285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3857620" y="4071942"/>
            <a:ext cx="49291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</a:t>
            </a:r>
            <a:r>
              <a:rPr lang="en-US" dirty="0" smtClean="0"/>
              <a:t>1-2  </a:t>
            </a:r>
            <a:r>
              <a:rPr lang="zh-TW" altLang="en-US" dirty="0" smtClean="0"/>
              <a:t>台灣</a:t>
            </a:r>
            <a:r>
              <a:rPr lang="en-US" dirty="0" smtClean="0"/>
              <a:t>1974</a:t>
            </a:r>
            <a:r>
              <a:rPr lang="zh-TW" altLang="en-US" dirty="0" smtClean="0"/>
              <a:t>、</a:t>
            </a:r>
            <a:r>
              <a:rPr lang="en-US" dirty="0" smtClean="0"/>
              <a:t>1993</a:t>
            </a:r>
            <a:r>
              <a:rPr lang="zh-TW" altLang="en-US" dirty="0" smtClean="0"/>
              <a:t>、</a:t>
            </a:r>
            <a:r>
              <a:rPr lang="en-US" dirty="0" smtClean="0"/>
              <a:t>2011</a:t>
            </a:r>
            <a:r>
              <a:rPr lang="zh-TW" altLang="en-US" dirty="0" smtClean="0"/>
              <a:t>年人口金字塔</a:t>
            </a:r>
          </a:p>
          <a:p>
            <a:endParaRPr lang="en-US" altLang="zh-TW" sz="1400" dirty="0" smtClean="0"/>
          </a:p>
          <a:p>
            <a:r>
              <a:rPr lang="zh-TW" altLang="en-US" sz="1400" dirty="0" smtClean="0"/>
              <a:t>資料來源：內政部統計處，</a:t>
            </a:r>
            <a:r>
              <a:rPr lang="en-US" sz="1400" u="sng" dirty="0" smtClean="0">
                <a:hlinkClick r:id="rId5" tooltip="(另開新視窗)"/>
              </a:rPr>
              <a:t>http://www.moi.gov.tw/stat/</a:t>
            </a:r>
            <a:endParaRPr lang="zh-TW" altLang="en-US" sz="1400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01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人口老化與長期照護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台灣人口老化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graphicFrame>
        <p:nvGraphicFramePr>
          <p:cNvPr id="6" name="圖表 5"/>
          <p:cNvGraphicFramePr/>
          <p:nvPr/>
        </p:nvGraphicFramePr>
        <p:xfrm>
          <a:off x="1934845" y="1707829"/>
          <a:ext cx="5274310" cy="3442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1285852" y="5143512"/>
            <a:ext cx="6715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</a:t>
            </a:r>
            <a:r>
              <a:rPr lang="en-US" dirty="0" smtClean="0"/>
              <a:t>1-3</a:t>
            </a:r>
            <a:r>
              <a:rPr lang="zh-TW" altLang="en-US" dirty="0" smtClean="0"/>
              <a:t>、台灣老年人口成長率，過去</a:t>
            </a:r>
            <a:r>
              <a:rPr lang="en-US" dirty="0" smtClean="0"/>
              <a:t>50</a:t>
            </a:r>
            <a:r>
              <a:rPr lang="zh-TW" altLang="en-US" dirty="0" smtClean="0"/>
              <a:t>年及未來推估</a:t>
            </a:r>
          </a:p>
          <a:p>
            <a:endParaRPr lang="en-US" altLang="zh-TW" sz="1200" dirty="0" smtClean="0"/>
          </a:p>
          <a:p>
            <a:r>
              <a:rPr lang="zh-TW" altLang="en-US" sz="1200" dirty="0" smtClean="0"/>
              <a:t>資料來源：</a:t>
            </a:r>
            <a:r>
              <a:rPr lang="en-US" sz="1200" dirty="0" smtClean="0"/>
              <a:t> 1.</a:t>
            </a:r>
            <a:r>
              <a:rPr lang="zh-TW" altLang="en-US" sz="1200" dirty="0" smtClean="0"/>
              <a:t>內政部，中華民國人口統計年刊，</a:t>
            </a:r>
            <a:r>
              <a:rPr lang="en-US" sz="1200" dirty="0" smtClean="0"/>
              <a:t>101 </a:t>
            </a:r>
            <a:r>
              <a:rPr lang="zh-TW" altLang="en-US" sz="1200" dirty="0" smtClean="0"/>
              <a:t>年。</a:t>
            </a:r>
            <a:r>
              <a:rPr lang="en-US" sz="1200" dirty="0" smtClean="0"/>
              <a:t>2.</a:t>
            </a:r>
            <a:r>
              <a:rPr lang="zh-TW" altLang="en-US" sz="1200" dirty="0" smtClean="0"/>
              <a:t>行政院經濟建設委員會，中華民國</a:t>
            </a:r>
            <a:r>
              <a:rPr lang="en-US" sz="1200" dirty="0" smtClean="0"/>
              <a:t>2012 </a:t>
            </a:r>
            <a:r>
              <a:rPr lang="zh-TW" altLang="en-US" sz="1200" dirty="0" smtClean="0"/>
              <a:t>年至</a:t>
            </a:r>
            <a:r>
              <a:rPr lang="en-US" sz="1200" dirty="0" smtClean="0"/>
              <a:t>2060 </a:t>
            </a:r>
            <a:r>
              <a:rPr lang="zh-TW" altLang="en-US" sz="1200" dirty="0" smtClean="0"/>
              <a:t>年人口推計，</a:t>
            </a:r>
            <a:r>
              <a:rPr lang="en-US" sz="1200" dirty="0" smtClean="0"/>
              <a:t>101 </a:t>
            </a:r>
            <a:r>
              <a:rPr lang="zh-TW" altLang="en-US" sz="1200" dirty="0" smtClean="0"/>
              <a:t>年</a:t>
            </a:r>
            <a:r>
              <a:rPr lang="en-US" sz="1200" dirty="0" smtClean="0"/>
              <a:t>8 </a:t>
            </a:r>
            <a:r>
              <a:rPr lang="zh-TW" altLang="en-US" sz="1200" dirty="0" smtClean="0"/>
              <a:t>月。</a:t>
            </a:r>
            <a:endParaRPr lang="zh-TW" altLang="en-US" sz="120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511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人口老化與長期照護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人口老化與長期照護需求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WHO</a:t>
            </a:r>
            <a:r>
              <a:rPr lang="zh-TW" altLang="en-US" dirty="0" smtClean="0"/>
              <a:t>指出，除了人口老化之外，在開發中國家中，長期照護的需要是起因於人口老化、</a:t>
            </a:r>
            <a:r>
              <a:rPr lang="en-US" dirty="0" smtClean="0"/>
              <a:t>HIV/AIDS</a:t>
            </a:r>
            <a:r>
              <a:rPr lang="zh-TW" altLang="en-US" dirty="0" smtClean="0"/>
              <a:t>流行、結核病、交通意外、暴力和其他各類傷害之快速成長率甚至超過已開發的工業化國家</a:t>
            </a:r>
            <a:r>
              <a:rPr lang="en-US" dirty="0" smtClean="0"/>
              <a:t>(WHO, 2002)</a:t>
            </a:r>
            <a:endParaRPr lang="en-US" altLang="zh-TW" dirty="0" smtClean="0"/>
          </a:p>
          <a:p>
            <a:r>
              <a:rPr lang="zh-TW" altLang="en-US" dirty="0" smtClean="0"/>
              <a:t>因此在已開發國家和開發中國家均有長期照護的需求，並且照顧需求對象並非只有老年人</a:t>
            </a:r>
            <a:endParaRPr lang="en-US" altLang="zh-TW" dirty="0" smtClean="0"/>
          </a:p>
          <a:p>
            <a:r>
              <a:rPr lang="zh-TW" altLang="en-US" dirty="0"/>
              <a:t>由於人口老化快速，尤其是高齡老人的成長速度特別快，因而這些人當中的失能者所帶來的長期照護需求和支出，可預期也將快速</a:t>
            </a:r>
            <a:r>
              <a:rPr lang="zh-TW" altLang="en-US" dirty="0" smtClean="0"/>
              <a:t>成長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49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長期照護的定義與本質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長期照護的定義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Kane &amp; Kane (1987)</a:t>
            </a:r>
            <a:r>
              <a:rPr lang="zh-TW" altLang="en-US" dirty="0" smtClean="0"/>
              <a:t>的定義：「長期照護是對先天或後天喪失功能的人提供一段時間的健康、個人照護、與社會服務」</a:t>
            </a:r>
            <a:r>
              <a:rPr lang="en-US" dirty="0" smtClean="0"/>
              <a:t>(“long-term care is a set of health, personal care, and social services delivered over a sustained period of time to persons who have lost or never acquired some degree of functional capacity”)</a:t>
            </a:r>
          </a:p>
          <a:p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5470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長期照護的定義與本質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長期照護的本質</a:t>
            </a:r>
            <a:r>
              <a:rPr lang="en-US" altLang="zh-TW" b="1" dirty="0" smtClean="0"/>
              <a:t>(1/2)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zh-TW" altLang="en-US" sz="2400" dirty="0" smtClean="0"/>
              <a:t>長期照護的本質有以下各點</a:t>
            </a:r>
            <a:r>
              <a:rPr lang="en-US" sz="2400" dirty="0" smtClean="0"/>
              <a:t> (Kane &amp; Kane, 1987)</a:t>
            </a:r>
            <a:r>
              <a:rPr lang="zh-TW" altLang="en-US" sz="2400" dirty="0" smtClean="0"/>
              <a:t>：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應以功能障礙做為提供服務的標準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長期照護服務是人類本質所需求的項目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長期照護大多是由家人提供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長期照護是勞力密集的，相對於急性醫療是比較非專科化的照顧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長期照護提供服務應有彈性，能符合個人化的需要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2400" dirty="0" smtClean="0"/>
              <a:t>長期照護是依照失能做為提供服務的標準，因此不論年齡與環境，都有可能需要使用長期照護，並非只是老年人或先進國家獨有的現象</a:t>
            </a:r>
          </a:p>
          <a:p>
            <a:pPr marL="514350" indent="-514350">
              <a:buFont typeface="+mj-lt"/>
              <a:buAutoNum type="arabicPeriod"/>
            </a:pPr>
            <a:endParaRPr lang="zh-TW" altLang="en-US" sz="2400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5994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長期照護的定義與本質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 smtClean="0"/>
              <a:t>長期照護的本質</a:t>
            </a:r>
            <a:r>
              <a:rPr lang="en-US" altLang="zh-TW" b="1" dirty="0" smtClean="0"/>
              <a:t>(2/2)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目前世界各國的長期照護大多仍是由家人提供照顧，或是在家中接受居家社區式服務，少數使用機構式照護。</a:t>
            </a:r>
            <a:endParaRPr lang="en-US" altLang="zh-TW" dirty="0" smtClean="0"/>
          </a:p>
          <a:p>
            <a:r>
              <a:rPr lang="en-US" dirty="0" smtClean="0"/>
              <a:t>OECD</a:t>
            </a:r>
            <a:r>
              <a:rPr lang="zh-TW" altLang="en-US" dirty="0" smtClean="0"/>
              <a:t>所有國家平均有</a:t>
            </a:r>
            <a:r>
              <a:rPr lang="en-US" dirty="0" smtClean="0"/>
              <a:t>2.3%</a:t>
            </a:r>
            <a:r>
              <a:rPr lang="zh-TW" altLang="en-US" dirty="0" smtClean="0"/>
              <a:t>人口使用長期照護，加拿大、美國大多使用機構照護，日本所有人口中約</a:t>
            </a:r>
            <a:r>
              <a:rPr lang="en-US" dirty="0" smtClean="0"/>
              <a:t>2.1%</a:t>
            </a:r>
            <a:r>
              <a:rPr lang="zh-TW" altLang="en-US" dirty="0" smtClean="0"/>
              <a:t>留在家中接受照護而</a:t>
            </a:r>
            <a:r>
              <a:rPr lang="en-US" dirty="0" smtClean="0"/>
              <a:t>0.6%</a:t>
            </a:r>
            <a:r>
              <a:rPr lang="zh-TW" altLang="en-US" dirty="0" smtClean="0"/>
              <a:t>使用機構照護，英國約有</a:t>
            </a:r>
            <a:r>
              <a:rPr lang="en-US" dirty="0" smtClean="0"/>
              <a:t>2.9%</a:t>
            </a:r>
            <a:r>
              <a:rPr lang="zh-TW" altLang="en-US" dirty="0" smtClean="0"/>
              <a:t>人口使用長期照護且大多為居家社區式照護 </a:t>
            </a:r>
            <a:r>
              <a:rPr lang="en-US" dirty="0" smtClean="0"/>
              <a:t>(OECD, 2011)</a:t>
            </a:r>
            <a:r>
              <a:rPr lang="zh-TW" altLang="en-US" dirty="0" smtClean="0"/>
              <a:t>。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2047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長期照護的定義與本質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4000" b="1" dirty="0" smtClean="0"/>
              <a:t>失能的進程與</a:t>
            </a:r>
            <a:r>
              <a:rPr lang="en-US" altLang="zh-TW" sz="4000" b="1" dirty="0" smtClean="0"/>
              <a:t>ICF</a:t>
            </a:r>
            <a:r>
              <a:rPr lang="zh-TW" altLang="en-US" sz="4000" b="1" dirty="0" smtClean="0"/>
              <a:t>概念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r>
              <a:rPr lang="zh-TW" altLang="en-US" dirty="0" smtClean="0"/>
              <a:t>疾病</a:t>
            </a:r>
            <a:r>
              <a:rPr lang="en-US" dirty="0" smtClean="0"/>
              <a:t> (Disease) →</a:t>
            </a:r>
            <a:r>
              <a:rPr lang="zh-TW" altLang="en-US" dirty="0" smtClean="0"/>
              <a:t>功能障礙</a:t>
            </a:r>
            <a:r>
              <a:rPr lang="en-US" dirty="0" smtClean="0"/>
              <a:t> (Impairment) →</a:t>
            </a:r>
            <a:r>
              <a:rPr lang="zh-TW" altLang="en-US" dirty="0" smtClean="0"/>
              <a:t>失能</a:t>
            </a:r>
            <a:r>
              <a:rPr lang="en-US" dirty="0" smtClean="0"/>
              <a:t> (Disability) →</a:t>
            </a:r>
            <a:r>
              <a:rPr lang="zh-TW" altLang="en-US" dirty="0" smtClean="0"/>
              <a:t>殘障</a:t>
            </a:r>
            <a:r>
              <a:rPr lang="en-US" dirty="0" smtClean="0"/>
              <a:t> (Handicap)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22562" name="Picture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714620"/>
            <a:ext cx="5286412" cy="35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10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2400" b="1" dirty="0" smtClean="0"/>
              <a:t>長期照護的定義與本質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4000" b="1" dirty="0" smtClean="0"/>
              <a:t>短期與長期的長期照護</a:t>
            </a:r>
            <a:endParaRPr lang="zh-TW" altLang="en-US" sz="40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長期照護的服務，有時亦提供給亞急性的患者，例如臗關節置換手術後、車禍意外事故等，因為在急性醫院出院後，無法獨自在家中，仍需接受相當程度的照護或復健，但預期可在兩三個月內恢復大多數功能而可回家，如此可能會使用到護理之家等長期照護體系的服務。雖然護理之家歸屬於長期照護的服務，然而在此等狀況下，事實上病人預期其失能是短暫、可恢復的，故此種長期照護是短期的長期照護，</a:t>
            </a:r>
            <a:endParaRPr lang="en-US" altLang="zh-TW" dirty="0" smtClean="0"/>
          </a:p>
          <a:p>
            <a:r>
              <a:rPr lang="zh-TW" altLang="en-US" dirty="0" smtClean="0"/>
              <a:t>本書所討論的長期照護，是屬於長期的、失能較久，也就是失能三個月以上或通常不可完全恢復的長期照護。</a:t>
            </a:r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110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長期照護的定義與本質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b="1" dirty="0" smtClean="0"/>
              <a:t>長期照護或長期照顧</a:t>
            </a:r>
            <a:endParaRPr lang="zh-TW" altLang="en-US" sz="27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長期照護在英文中稱之為</a:t>
            </a:r>
            <a:r>
              <a:rPr lang="en-US" dirty="0" smtClean="0"/>
              <a:t>long-term care</a:t>
            </a:r>
            <a:r>
              <a:rPr lang="zh-TW" altLang="en-US" dirty="0" smtClean="0"/>
              <a:t>，過去一向被翻譯為長期照護。</a:t>
            </a:r>
            <a:endParaRPr lang="en-US" altLang="zh-TW" dirty="0" smtClean="0"/>
          </a:p>
          <a:p>
            <a:r>
              <a:rPr lang="zh-TW" altLang="en-US" dirty="0" smtClean="0"/>
              <a:t>行政院在</a:t>
            </a:r>
            <a:r>
              <a:rPr lang="en-US" dirty="0" smtClean="0"/>
              <a:t>2007</a:t>
            </a:r>
            <a:r>
              <a:rPr lang="zh-TW" altLang="en-US" dirty="0" smtClean="0"/>
              <a:t>年推動長期照顧體系十年計畫時，由於是屬於社會福利下的一環，所提供的服務也非醫療照護為主，因此稱之為長期照顧。</a:t>
            </a:r>
            <a:endParaRPr lang="en-US" altLang="zh-TW" dirty="0" smtClean="0"/>
          </a:p>
          <a:p>
            <a:r>
              <a:rPr lang="zh-TW" altLang="en-US" dirty="0" smtClean="0"/>
              <a:t>目前學界仍大多使用長期照護的名詞；未來的長期照護保險法、長期照護服務法，也都是以長期照護為名。</a:t>
            </a:r>
            <a:endParaRPr lang="en-US" altLang="zh-TW" dirty="0" smtClean="0"/>
          </a:p>
          <a:p>
            <a:r>
              <a:rPr lang="zh-TW" altLang="en-US" dirty="0" smtClean="0"/>
              <a:t>本書全文也以使用長期照護為主，但在第十章討論長期照護的個案管理時，我們延用國內慣用的名詞「照顧管理」</a:t>
            </a:r>
            <a:r>
              <a:rPr lang="en-US" dirty="0" smtClean="0"/>
              <a:t>(care management)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96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0032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徐慧娟主編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徐慧娟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葉玲玲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朱僑麗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謝嫣娉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黃英家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張李淑女合著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洪葉文化事業有限公司出版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,2013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長期照護政策與管理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長期照護體系</a:t>
            </a:r>
            <a:r>
              <a:rPr lang="en-US" altLang="zh-TW" sz="3200" dirty="0" smtClean="0"/>
              <a:t>:</a:t>
            </a:r>
            <a:r>
              <a:rPr lang="zh-TW" altLang="en-US" sz="3200" dirty="0" smtClean="0"/>
              <a:t> 正式與非正照護體系</a:t>
            </a:r>
            <a:endParaRPr lang="zh-TW" altLang="en-US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6372200" y="908720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Source: Singh, 2009</a:t>
            </a:r>
            <a:endParaRPr lang="zh-TW" altLang="en-US" sz="1600" dirty="0"/>
          </a:p>
        </p:txBody>
      </p:sp>
      <p:graphicFrame>
        <p:nvGraphicFramePr>
          <p:cNvPr id="11" name="資料庫圖表 10"/>
          <p:cNvGraphicFramePr/>
          <p:nvPr/>
        </p:nvGraphicFramePr>
        <p:xfrm>
          <a:off x="1331640" y="3717032"/>
          <a:ext cx="7488832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資料庫圖表 13"/>
          <p:cNvGraphicFramePr/>
          <p:nvPr/>
        </p:nvGraphicFramePr>
        <p:xfrm>
          <a:off x="251520" y="1052736"/>
          <a:ext cx="828092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日期版面配置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900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8000" dirty="0" smtClean="0"/>
              <a:t/>
            </a:r>
            <a:br>
              <a:rPr lang="en-US" altLang="zh-TW" sz="8000" dirty="0" smtClean="0"/>
            </a:br>
            <a:r>
              <a:rPr lang="zh-TW" altLang="en-US" b="1" dirty="0" smtClean="0"/>
              <a:t>長期照護服務分類</a:t>
            </a:r>
            <a:r>
              <a:rPr lang="en-US" altLang="zh-TW" b="1" dirty="0" smtClean="0"/>
              <a:t>(1/5)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長期照護以由家人親友提供的家庭照護</a:t>
            </a:r>
            <a:r>
              <a:rPr lang="en-US" dirty="0" smtClean="0"/>
              <a:t>(</a:t>
            </a:r>
            <a:r>
              <a:rPr lang="zh-TW" altLang="en-US" dirty="0" smtClean="0"/>
              <a:t>或非正式照護</a:t>
            </a:r>
            <a:r>
              <a:rPr lang="en-US" dirty="0" smtClean="0"/>
              <a:t>)</a:t>
            </a:r>
            <a:r>
              <a:rPr lang="zh-TW" altLang="en-US" dirty="0" smtClean="0"/>
              <a:t>為主。至於正式的長期照護種類繁多，通常依提供地點可分類為三種：居家式服務、社區式服務、與機構式服務。也有人分將居家式與社區式服務統稱為社區式服務，相對於居住機構的機構式服務。</a:t>
            </a:r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8322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8000" dirty="0" smtClean="0"/>
              <a:t/>
            </a:r>
            <a:br>
              <a:rPr lang="en-US" altLang="zh-TW" sz="8000" dirty="0" smtClean="0"/>
            </a:br>
            <a:r>
              <a:rPr lang="zh-TW" altLang="en-US" b="1" dirty="0" smtClean="0"/>
              <a:t>長期照護服務分類</a:t>
            </a:r>
            <a:r>
              <a:rPr lang="en-US" altLang="zh-TW" b="1" dirty="0" smtClean="0"/>
              <a:t>(2/5)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8401080" cy="4525963"/>
          </a:xfrm>
        </p:spPr>
        <p:txBody>
          <a:bodyPr>
            <a:noAutofit/>
          </a:bodyPr>
          <a:lstStyle/>
          <a:p>
            <a:pPr marL="514350" lvl="0" indent="-514350">
              <a:buNone/>
            </a:pPr>
            <a:r>
              <a:rPr lang="zh-TW" altLang="en-US" sz="2000" dirty="0" smtClean="0"/>
              <a:t>一、居家式服務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正式服務到個案家中來提供的服務，包括：</a:t>
            </a:r>
          </a:p>
          <a:p>
            <a:pPr lvl="0"/>
            <a:r>
              <a:rPr lang="zh-TW" altLang="en-US" sz="2000" dirty="0" smtClean="0"/>
              <a:t>居家照護或居家護理：即所謂</a:t>
            </a:r>
            <a:r>
              <a:rPr lang="en-US" sz="2000" dirty="0" smtClean="0"/>
              <a:t>home health care</a:t>
            </a:r>
            <a:r>
              <a:rPr lang="zh-TW" altLang="en-US" sz="2000" dirty="0" smtClean="0"/>
              <a:t>或</a:t>
            </a:r>
            <a:r>
              <a:rPr lang="en-US" sz="2000" dirty="0" smtClean="0"/>
              <a:t>home nursing</a:t>
            </a:r>
            <a:r>
              <a:rPr lang="zh-TW" altLang="en-US" sz="2000" dirty="0" smtClean="0"/>
              <a:t>，主要是以技術性護理為主，有時亦包含醫師的居家醫療。在我國將此部份列入全民健保給付，稱之為居家照護</a:t>
            </a:r>
            <a:r>
              <a:rPr lang="en-US" sz="2000" dirty="0" smtClean="0"/>
              <a:t>(home care)</a:t>
            </a:r>
            <a:r>
              <a:rPr lang="zh-TW" altLang="en-US" sz="2000" dirty="0" smtClean="0"/>
              <a:t>。但在國外文獻中，</a:t>
            </a:r>
            <a:r>
              <a:rPr lang="en-US" sz="2000" dirty="0" smtClean="0"/>
              <a:t>home care</a:t>
            </a:r>
            <a:r>
              <a:rPr lang="zh-TW" altLang="en-US" sz="2000" dirty="0" smtClean="0"/>
              <a:t>有時是指居家照護，有時是指居家護理加上在宅服務在內，所有在家提供的正式服務。</a:t>
            </a:r>
          </a:p>
          <a:p>
            <a:pPr lvl="0"/>
            <a:r>
              <a:rPr lang="zh-TW" altLang="en-US" sz="2000" dirty="0" smtClean="0"/>
              <a:t>居家服務或在宅服務：即所謂的</a:t>
            </a:r>
            <a:r>
              <a:rPr lang="en-US" sz="2000" dirty="0" smtClean="0"/>
              <a:t>home help, in-home help, in-home service</a:t>
            </a:r>
            <a:r>
              <a:rPr lang="zh-TW" altLang="en-US" sz="2000" dirty="0" smtClean="0"/>
              <a:t>等。這部份通常是指不含醫療照護在內的個人照顧或社會服務，例如協助家事清掃、送餐服務、個人日常生活活動協助、外出交通、陪伴就醫、電話問安等。這部份通常是屬於社政體系下所協助提供的。</a:t>
            </a:r>
          </a:p>
          <a:p>
            <a:pPr lvl="0"/>
            <a:r>
              <a:rPr lang="zh-TW" altLang="en-US" sz="2000" dirty="0" smtClean="0"/>
              <a:t>居家復健：近來復健服務也拓展到個案家中來提供，基本上居家復健也是屬於醫療的一環，也可被視為是居家照護的一部份。</a:t>
            </a:r>
          </a:p>
          <a:p>
            <a:pPr lvl="0"/>
            <a:r>
              <a:rPr lang="zh-TW" altLang="en-US" sz="2000" dirty="0" smtClean="0"/>
              <a:t>居家安寧照護：在家中提供的安寧照護。</a:t>
            </a:r>
          </a:p>
          <a:p>
            <a:endParaRPr lang="zh-TW" altLang="en-US" sz="2000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928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8000" dirty="0" smtClean="0"/>
              <a:t/>
            </a:r>
            <a:br>
              <a:rPr lang="en-US" altLang="zh-TW" sz="8000" dirty="0" smtClean="0"/>
            </a:br>
            <a:r>
              <a:rPr lang="zh-TW" altLang="en-US" b="1" dirty="0" smtClean="0"/>
              <a:t>長期照護服務分類</a:t>
            </a:r>
            <a:r>
              <a:rPr lang="en-US" altLang="zh-TW" b="1" dirty="0" smtClean="0"/>
              <a:t>(3/5)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zh-TW" altLang="en-US" dirty="0" smtClean="0"/>
              <a:t>二、社區式服務</a:t>
            </a:r>
            <a:r>
              <a:rPr lang="en-US" altLang="zh-TW" dirty="0" smtClean="0"/>
              <a:t>: </a:t>
            </a:r>
            <a:r>
              <a:rPr lang="zh-TW" altLang="en-US" dirty="0" smtClean="0"/>
              <a:t>指個案居住在自己家中，然後到社區中的機構接受的長期照護服務，常見的服務包括：</a:t>
            </a:r>
          </a:p>
          <a:p>
            <a:pPr lvl="0"/>
            <a:r>
              <a:rPr lang="zh-TW" altLang="en-US" dirty="0" smtClean="0"/>
              <a:t>日間照護、日間托老</a:t>
            </a:r>
            <a:r>
              <a:rPr lang="en-US" dirty="0" smtClean="0"/>
              <a:t>(</a:t>
            </a:r>
            <a:r>
              <a:rPr lang="zh-TW" altLang="en-US" dirty="0" smtClean="0"/>
              <a:t>日間照顧</a:t>
            </a:r>
            <a:r>
              <a:rPr lang="en-US" dirty="0" smtClean="0"/>
              <a:t>)</a:t>
            </a:r>
            <a:r>
              <a:rPr lang="zh-TW" altLang="en-US" dirty="0" smtClean="0"/>
              <a:t>：通常為一週五天、提供白天時間</a:t>
            </a:r>
            <a:r>
              <a:rPr lang="en-US" dirty="0" smtClean="0"/>
              <a:t>(</a:t>
            </a:r>
            <a:r>
              <a:rPr lang="zh-TW" altLang="en-US" dirty="0" smtClean="0"/>
              <a:t>或晚上時間</a:t>
            </a:r>
            <a:r>
              <a:rPr lang="en-US" dirty="0" smtClean="0"/>
              <a:t>)</a:t>
            </a:r>
            <a:r>
              <a:rPr lang="zh-TW" altLang="en-US" dirty="0" smtClean="0"/>
              <a:t>的部份時間照顧，家人將老人白天送至日間照護機構，晚上接回，或由交通車接送。其照護內容若為醫療模式可含護理照護或失智症照護在內，此外的照護內容還包括如個人照顧、娛樂、復健、社交活動等。日間照護或日間托老服務有別於居家式照顧的特點，在於照護內容中涵蓋了社會互動的成份，使失能者能與家人以外的對象互動，但又可居住在家中，家人可不需全天均擔負照顧責任，而能外出工作或喘息。</a:t>
            </a:r>
          </a:p>
          <a:p>
            <a:r>
              <a:rPr lang="zh-TW" altLang="en-US" dirty="0" smtClean="0"/>
              <a:t>喘息服務或短期臨托</a:t>
            </a:r>
            <a:r>
              <a:rPr lang="en-US" dirty="0" smtClean="0"/>
              <a:t>(respite care)</a:t>
            </a:r>
            <a:r>
              <a:rPr lang="zh-TW" altLang="en-US" dirty="0" smtClean="0"/>
              <a:t>：通常將失能者可送至某機構、或由照護機構派人至家中，提供幾日至幾週的服務，以便讓長年擔任照顧工作的家庭照顧者得以喘息，或處理重大事件</a:t>
            </a:r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42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8000" dirty="0" smtClean="0"/>
              <a:t/>
            </a:r>
            <a:br>
              <a:rPr lang="en-US" altLang="zh-TW" sz="8000" dirty="0" smtClean="0"/>
            </a:br>
            <a:r>
              <a:rPr lang="zh-TW" altLang="en-US" b="1" dirty="0" smtClean="0"/>
              <a:t>長期照護服務分類</a:t>
            </a:r>
            <a:r>
              <a:rPr lang="en-US" altLang="zh-TW" b="1" dirty="0" smtClean="0"/>
              <a:t>(4/5)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zh-TW" altLang="en-US" dirty="0" smtClean="0"/>
              <a:t>三、機構式服務：</a:t>
            </a:r>
          </a:p>
          <a:p>
            <a:pPr>
              <a:buNone/>
            </a:pPr>
            <a:r>
              <a:rPr lang="en-US" dirty="0" smtClean="0"/>
              <a:t>1. </a:t>
            </a:r>
            <a:r>
              <a:rPr lang="zh-TW" altLang="en-US" dirty="0" smtClean="0"/>
              <a:t>護理之家</a:t>
            </a:r>
            <a:r>
              <a:rPr lang="en-US" dirty="0" smtClean="0"/>
              <a:t>(nursing home)</a:t>
            </a:r>
            <a:r>
              <a:rPr lang="zh-TW" altLang="en-US" dirty="0" smtClean="0"/>
              <a:t>：提供技術性護理的機構式照護，是長期照護類型中服務的對象失能或疾病照顧程度較高的類型。除了長期照護外，出院後的亞急性照護也常在護理之家提供。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zh-TW" altLang="en-US" dirty="0" smtClean="0"/>
              <a:t>養護機構或長期照護機構：通常提供給需協助個人照顧的長期照護機構，部份對象也需要醫療護理服務，但所需的照護密集程度不如護理之家來得高。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zh-TW" altLang="en-US" dirty="0" smtClean="0"/>
              <a:t>安養機構：通常為需要較少的個人照顧的機構，或是符合社會福利資格、屬於照顧孤苦無依老人為目的之機構式照顧，身體功能可自理或只需少量協助。</a:t>
            </a:r>
          </a:p>
          <a:p>
            <a:pPr>
              <a:buNone/>
            </a:pPr>
            <a:r>
              <a:rPr lang="en-US" dirty="0" smtClean="0"/>
              <a:t>4. </a:t>
            </a:r>
            <a:r>
              <a:rPr lang="zh-TW" altLang="en-US" dirty="0" smtClean="0"/>
              <a:t>團體家屋</a:t>
            </a:r>
            <a:r>
              <a:rPr lang="en-US" dirty="0" smtClean="0"/>
              <a:t>(group homes)</a:t>
            </a:r>
            <a:r>
              <a:rPr lang="zh-TW" altLang="en-US" dirty="0" smtClean="0"/>
              <a:t>：原為精神照護體系發展的社區式照護類型，在日本則發展成為提供給失智症照護的照顧類型，目標是以提供似家的生活方式和令人安心的照護模式，在居住環境中在照顧服務員的協助下，失能者仍需自己盡可能執行家事等活動，以維持獨立和促進與其他同住成員的互動。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6982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8000" dirty="0" smtClean="0"/>
              <a:t/>
            </a:r>
            <a:br>
              <a:rPr lang="en-US" altLang="zh-TW" sz="8000" dirty="0" smtClean="0"/>
            </a:br>
            <a:r>
              <a:rPr lang="zh-TW" altLang="en-US" b="1" dirty="0" smtClean="0"/>
              <a:t>長期照護服務分類</a:t>
            </a:r>
            <a:r>
              <a:rPr lang="en-US" altLang="zh-TW" b="1" dirty="0" smtClean="0"/>
              <a:t>(5/5)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5. </a:t>
            </a:r>
            <a:r>
              <a:rPr lang="zh-TW" altLang="en-US" dirty="0" smtClean="0"/>
              <a:t>照顧住宅或輔助住宅</a:t>
            </a:r>
            <a:r>
              <a:rPr lang="en-US" dirty="0" smtClean="0"/>
              <a:t>(assisted living)</a:t>
            </a:r>
            <a:r>
              <a:rPr lang="zh-TW" altLang="en-US" dirty="0" smtClean="0"/>
              <a:t>：在美國所發展出的照護模式，其照顧哲學是希望可涵蓋失能程度輕度到中度者，在其失能程度變化中仍能住在同一機構不需遷移，同時在居住環境中盡可能使其像家的環境或設個人空間，甚至未失能的配偶也可搬入同住，而在機構環境中的硬體與服務設置則可滿足不同失能程度者的需求。</a:t>
            </a:r>
          </a:p>
          <a:p>
            <a:pPr>
              <a:buNone/>
            </a:pPr>
            <a:r>
              <a:rPr lang="en-US" dirty="0" smtClean="0"/>
              <a:t>6. </a:t>
            </a:r>
            <a:r>
              <a:rPr lang="zh-TW" altLang="en-US" dirty="0" smtClean="0"/>
              <a:t>機構式安寧照護：包括獨立型的安寧照護機構，或是醫院中的安寧照護病房，提供給臨終者安寧照護之服務。除了支持性療法與長期照護內容外，通常也著重靈性宗教的服務與心理支持的協助，服務對象也包括失能者的家屬在內。</a:t>
            </a:r>
          </a:p>
          <a:p>
            <a:pPr>
              <a:buNone/>
            </a:pPr>
            <a:r>
              <a:rPr lang="en-US" dirty="0" smtClean="0"/>
              <a:t>7. </a:t>
            </a:r>
            <a:r>
              <a:rPr lang="zh-TW" altLang="en-US" dirty="0" smtClean="0"/>
              <a:t>醫院：慢性醫院病房事實上常具有長期照護的性質，甚至有些急性醫院的病床事實上也只是提供長期照護，尤其是在長期照護資源不足，或是民眾不願使用長期照護而寧願住院的情境下。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007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6700" dirty="0" smtClean="0"/>
              <a:t/>
            </a:r>
            <a:br>
              <a:rPr lang="en-US" altLang="zh-TW" sz="6700" dirty="0" smtClean="0"/>
            </a:br>
            <a:r>
              <a:rPr lang="zh-TW" altLang="en-US" b="1" dirty="0" smtClean="0"/>
              <a:t>長期照護連續體系</a:t>
            </a:r>
            <a:r>
              <a:rPr lang="en-US" altLang="zh-TW" b="1" dirty="0" smtClean="0"/>
              <a:t>(2/2)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2286016" cy="4400567"/>
          </a:xfrm>
        </p:spPr>
        <p:txBody>
          <a:bodyPr>
            <a:normAutofit fontScale="92500"/>
          </a:bodyPr>
          <a:lstStyle/>
          <a:p>
            <a:r>
              <a:rPr lang="zh-TW" altLang="en-US" sz="2400" dirty="0" smtClean="0"/>
              <a:t>本書出版時政府組織已改為衛生福利部，與長期照護相關的部門以護理及健康照護司為主，其他如社會及家庭署社會保險司、社會救助及社工司等部門亦有相關</a:t>
            </a:r>
            <a:endParaRPr lang="zh-TW" altLang="en-US" sz="2400" dirty="0"/>
          </a:p>
        </p:txBody>
      </p:sp>
      <p:pic>
        <p:nvPicPr>
          <p:cNvPr id="31748" name="Picture 4" descr="衛生福利部行政組織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6360" y="1428737"/>
            <a:ext cx="5901919" cy="4000527"/>
          </a:xfrm>
          <a:prstGeom prst="rect">
            <a:avLst/>
          </a:prstGeom>
          <a:noFill/>
        </p:spPr>
      </p:pic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1514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2700" b="1" dirty="0" smtClean="0"/>
              <a:t>長期照護服務體系</a:t>
            </a:r>
            <a:r>
              <a:rPr lang="en-US" altLang="zh-TW" sz="7300" dirty="0" smtClean="0"/>
              <a:t/>
            </a:r>
            <a:br>
              <a:rPr lang="en-US" altLang="zh-TW" sz="7300" dirty="0" smtClean="0"/>
            </a:br>
            <a:r>
              <a:rPr lang="zh-TW" altLang="en-US" b="1" dirty="0" smtClean="0"/>
              <a:t>長期照護的目標</a:t>
            </a: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914400" y="1214422"/>
            <a:ext cx="3733800" cy="762000"/>
          </a:xfrm>
        </p:spPr>
        <p:txBody>
          <a:bodyPr/>
          <a:lstStyle/>
          <a:p>
            <a:r>
              <a:rPr lang="zh-TW" altLang="en-US" dirty="0" smtClean="0"/>
              <a:t>個人層次的目標</a:t>
            </a:r>
            <a:endParaRPr lang="zh-TW" alt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half" idx="3"/>
          </p:nvPr>
        </p:nvSpPr>
        <p:spPr>
          <a:xfrm>
            <a:off x="4953000" y="1214422"/>
            <a:ext cx="3733800" cy="762000"/>
          </a:xfrm>
        </p:spPr>
        <p:txBody>
          <a:bodyPr/>
          <a:lstStyle/>
          <a:p>
            <a:r>
              <a:rPr lang="zh-TW" altLang="en-US" dirty="0" smtClean="0"/>
              <a:t>社會層次的目標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914400" y="2014522"/>
            <a:ext cx="3733800" cy="38862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zh-TW" altLang="en-US" dirty="0" smtClean="0"/>
              <a:t>改善或維持健康</a:t>
            </a:r>
          </a:p>
          <a:p>
            <a:pPr lvl="0"/>
            <a:r>
              <a:rPr lang="zh-TW" altLang="en-US" dirty="0" smtClean="0"/>
              <a:t>改善或降低功能</a:t>
            </a:r>
          </a:p>
          <a:p>
            <a:pPr lvl="0"/>
            <a:r>
              <a:rPr lang="zh-TW" altLang="en-US" dirty="0" smtClean="0"/>
              <a:t>提供照護和協助以符合未滿足需求</a:t>
            </a:r>
          </a:p>
          <a:p>
            <a:pPr lvl="0"/>
            <a:r>
              <a:rPr lang="zh-TW" altLang="en-US" dirty="0" smtClean="0"/>
              <a:t>促進心理福祉</a:t>
            </a:r>
          </a:p>
          <a:p>
            <a:pPr lvl="0"/>
            <a:r>
              <a:rPr lang="zh-TW" altLang="en-US" dirty="0" smtClean="0"/>
              <a:t>促進社會福祉</a:t>
            </a:r>
          </a:p>
          <a:p>
            <a:pPr lvl="0"/>
            <a:r>
              <a:rPr lang="zh-TW" altLang="en-US" dirty="0" smtClean="0"/>
              <a:t>促使顧客獨立和自主的最大化</a:t>
            </a:r>
          </a:p>
          <a:p>
            <a:pPr lvl="0"/>
            <a:r>
              <a:rPr lang="zh-TW" altLang="en-US" dirty="0" smtClean="0"/>
              <a:t>允許顧客在最低限制的環境中生活</a:t>
            </a:r>
          </a:p>
          <a:p>
            <a:r>
              <a:rPr lang="zh-TW" altLang="en-US" dirty="0" smtClean="0"/>
              <a:t>促進有意義的生活</a:t>
            </a:r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half" idx="4"/>
          </p:nvPr>
        </p:nvSpPr>
        <p:spPr>
          <a:xfrm>
            <a:off x="4953000" y="2014522"/>
            <a:ext cx="3733800" cy="38862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社區角度：長期照護服務失能者及其家人，因此服務提供應在服務使用者和家人的參與決定下提供，並符合其期待</a:t>
            </a:r>
            <a:endParaRPr lang="en-US" altLang="zh-TW" dirty="0" smtClean="0"/>
          </a:p>
          <a:p>
            <a:r>
              <a:rPr lang="zh-TW" altLang="en-US" dirty="0" smtClean="0"/>
              <a:t>社會角度：長期照護服務的提供應能符合社會的認知與看法，獲得大眾接受，同時在公共財源的支持得以永續經營的前提下，促進失能者、家庭與社區的最大福祉</a:t>
            </a:r>
            <a:endParaRPr lang="zh-TW" alt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4488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新書發表會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77144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2013.10.16 (</a:t>
            </a:r>
            <a:r>
              <a:rPr lang="zh-TW" altLang="en-US" dirty="0" smtClean="0"/>
              <a:t>圖書館座談</a:t>
            </a:r>
            <a:r>
              <a:rPr lang="en-US" altLang="zh-TW" dirty="0" smtClean="0"/>
              <a:t>, </a:t>
            </a:r>
            <a:r>
              <a:rPr lang="zh-TW" altLang="en-US" dirty="0" smtClean="0"/>
              <a:t>本校師生</a:t>
            </a:r>
            <a:r>
              <a:rPr lang="en-US" altLang="zh-TW" dirty="0" smtClean="0"/>
              <a:t>):</a:t>
            </a:r>
            <a:r>
              <a:rPr lang="zh-TW" altLang="en-US" dirty="0" smtClean="0"/>
              <a:t>長期照護概念簡介</a:t>
            </a:r>
            <a:endParaRPr lang="en-US" altLang="zh-TW" dirty="0" smtClean="0"/>
          </a:p>
          <a:p>
            <a:r>
              <a:rPr lang="en-US" altLang="zh-TW" dirty="0" smtClean="0"/>
              <a:t>2013.11.30 (</a:t>
            </a:r>
            <a:r>
              <a:rPr lang="zh-TW" altLang="en-US" dirty="0" smtClean="0"/>
              <a:t>健管系研討會</a:t>
            </a:r>
            <a:r>
              <a:rPr lang="en-US" altLang="zh-TW" dirty="0" smtClean="0"/>
              <a:t>, </a:t>
            </a:r>
            <a:r>
              <a:rPr lang="zh-TW" altLang="en-US" dirty="0" smtClean="0"/>
              <a:t>本校學生與本系校友</a:t>
            </a:r>
            <a:r>
              <a:rPr lang="en-US" altLang="zh-TW" dirty="0" smtClean="0"/>
              <a:t>):</a:t>
            </a:r>
            <a:r>
              <a:rPr lang="zh-TW" altLang="en-US" dirty="0" smtClean="0"/>
              <a:t> 長期照護發展趨勢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547664" y="3356992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/>
              <a:t>歡迎參加</a:t>
            </a:r>
            <a:endParaRPr lang="zh-TW" altLang="en-US" sz="480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19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作者</a:t>
            </a:r>
            <a:r>
              <a:rPr lang="zh-TW" altLang="zh-TW" dirty="0" smtClean="0"/>
              <a:t>簡歷</a:t>
            </a:r>
            <a:r>
              <a:rPr lang="en-US" altLang="zh-TW" dirty="0"/>
              <a:t>1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zh-TW" altLang="zh-TW" dirty="0" smtClean="0"/>
              <a:t>徐慧娟</a:t>
            </a:r>
            <a:r>
              <a:rPr lang="zh-TW" altLang="zh-TW" dirty="0"/>
              <a:t>：台灣大學衛生政策與管理研究所博士，現職亞洲大學健康產業管理學系教授。專長：長期照護、老年學、成功老化、衛生政策。曾任台大醫院企劃室組員、國立台北護理學院兼任講師，參與二代健保、長期照護政策規劃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pPr lvl="0"/>
            <a:r>
              <a:rPr lang="zh-TW" altLang="zh-TW" dirty="0"/>
              <a:t>葉玲玲：陽明大學公共衛生研究所衛生政策與管理組博士，現職亞洲大學健康產業管理學系副教授。專長：衛生政策、精神障礙、全民健保、長期照護保險。曾任亞洲大學長期照護研究所所長，和信治癌中心醫院醫療政策研究室主任，參與長期照護保險規劃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朱</a:t>
            </a:r>
            <a:r>
              <a:rPr lang="zh-TW" altLang="zh-TW" dirty="0"/>
              <a:t>僑麗：台灣大學衛生政策與管理研究所博士，現職亞洲大學健康產業管理學系助理教授。專長：社區式長期照護、健康經濟學、台灣新移民女性與性別主流化、醫事人力相關研究。曾任台北護理學院兼任講師、私立仁德醫事學校護理教師，參與二代健保、長期照護政策規劃</a:t>
            </a:r>
            <a:r>
              <a:rPr lang="zh-TW" altLang="zh-TW" dirty="0" smtClean="0"/>
              <a:t>。</a:t>
            </a:r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17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作者</a:t>
            </a:r>
            <a:r>
              <a:rPr lang="zh-TW" altLang="zh-TW" dirty="0" smtClean="0"/>
              <a:t>簡歷</a:t>
            </a:r>
            <a:r>
              <a:rPr lang="en-US" altLang="zh-TW" dirty="0" smtClean="0"/>
              <a:t>2 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zh-TW" altLang="zh-TW" dirty="0"/>
              <a:t>謝嫣娉：日本奈良女子大學人間文化研究所博士，現職國立臺中科技大學老人服務事業管理系副教授。專長：老人居家長期照護、老人住宅空間相關研究。曾任亞洲大學健康產業管理學系助理教授。</a:t>
            </a:r>
          </a:p>
          <a:p>
            <a:pPr lvl="0"/>
            <a:r>
              <a:rPr lang="zh-TW" altLang="zh-TW" dirty="0" smtClean="0"/>
              <a:t>黃英家</a:t>
            </a:r>
            <a:r>
              <a:rPr lang="zh-TW" altLang="zh-TW" dirty="0"/>
              <a:t>：雲林科技大學管理研究所管理博士，現職亞洲大學健康產業管理學系助理教授。專長：衛生政策、組織管理研究。曾任雲林縣醫師公會理事長</a:t>
            </a:r>
            <a:r>
              <a:rPr lang="zh-TW" altLang="zh-TW" dirty="0" smtClean="0"/>
              <a:t>。</a:t>
            </a:r>
            <a:endParaRPr lang="zh-TW" altLang="zh-TW" dirty="0"/>
          </a:p>
          <a:p>
            <a:pPr lvl="0"/>
            <a:r>
              <a:rPr lang="zh-TW" altLang="zh-TW" dirty="0"/>
              <a:t>張李淑女：英國</a:t>
            </a:r>
            <a:r>
              <a:rPr lang="en-US" altLang="zh-TW" dirty="0"/>
              <a:t>Ulster</a:t>
            </a:r>
            <a:r>
              <a:rPr lang="zh-TW" altLang="zh-TW" dirty="0"/>
              <a:t>大學護理學博士，現職亞洲大學健康產業管理學系助理教授。專長：護理學、臨終照護、長期照護實務、個案管理與照護計畫、社區長期照護資源相關研究。曾任中國醫藥大學附設醫院護理部護理師，台中健康暨管理學院衛保組組長</a:t>
            </a:r>
            <a:r>
              <a:rPr lang="zh-TW" altLang="zh-TW" dirty="0" smtClean="0"/>
              <a:t>。</a:t>
            </a:r>
            <a:r>
              <a:rPr lang="en-US" altLang="zh-TW" b="1" dirty="0"/>
              <a:t/>
            </a:r>
            <a:br>
              <a:rPr lang="en-US" altLang="zh-TW" b="1" dirty="0"/>
            </a:br>
            <a:endParaRPr lang="zh-TW" altLang="zh-TW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8941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章節</a:t>
            </a:r>
            <a:r>
              <a:rPr lang="zh-TW" altLang="en-US" dirty="0" smtClean="0"/>
              <a:t>目錄</a:t>
            </a:r>
            <a:r>
              <a:rPr lang="en-US" altLang="zh-TW" dirty="0" smtClean="0"/>
              <a:t>1/4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b="1" dirty="0"/>
              <a:t>第一章、長期照護的本質</a:t>
            </a:r>
            <a:r>
              <a:rPr lang="en-US" altLang="zh-TW" b="1" dirty="0"/>
              <a:t> (</a:t>
            </a:r>
            <a:r>
              <a:rPr lang="zh-TW" altLang="zh-TW" b="1" dirty="0"/>
              <a:t>徐慧娟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人口老化與長期照護</a:t>
            </a:r>
          </a:p>
          <a:p>
            <a:pPr lvl="1"/>
            <a:r>
              <a:rPr lang="zh-TW" altLang="zh-TW" dirty="0"/>
              <a:t>長期照護的定義與本質</a:t>
            </a:r>
          </a:p>
          <a:p>
            <a:pPr lvl="1"/>
            <a:r>
              <a:rPr lang="zh-TW" altLang="zh-TW" dirty="0"/>
              <a:t>長期照護服務體系</a:t>
            </a:r>
          </a:p>
          <a:p>
            <a:pPr lvl="1"/>
            <a:r>
              <a:rPr lang="zh-TW" altLang="zh-TW" dirty="0"/>
              <a:t>長期照護的目標</a:t>
            </a:r>
          </a:p>
          <a:p>
            <a:pPr lvl="0"/>
            <a:r>
              <a:rPr lang="zh-TW" altLang="en-US" b="1" dirty="0" smtClean="0"/>
              <a:t>第二章</a:t>
            </a:r>
            <a:r>
              <a:rPr lang="zh-TW" altLang="zh-TW" b="1" dirty="0"/>
              <a:t>、</a:t>
            </a:r>
            <a:r>
              <a:rPr lang="zh-TW" altLang="zh-TW" b="1" dirty="0" smtClean="0"/>
              <a:t>台灣</a:t>
            </a:r>
            <a:r>
              <a:rPr lang="zh-TW" altLang="zh-TW" b="1" dirty="0"/>
              <a:t>長期照護政策 </a:t>
            </a:r>
            <a:r>
              <a:rPr lang="en-US" altLang="zh-TW" b="1" dirty="0"/>
              <a:t>(</a:t>
            </a:r>
            <a:r>
              <a:rPr lang="zh-TW" altLang="zh-TW" b="1" dirty="0"/>
              <a:t>葉玲玲</a:t>
            </a:r>
            <a:r>
              <a:rPr lang="en-US" altLang="zh-TW" b="1" dirty="0"/>
              <a:t>) </a:t>
            </a:r>
            <a:endParaRPr lang="zh-TW" altLang="zh-TW" dirty="0"/>
          </a:p>
          <a:p>
            <a:pPr lvl="1"/>
            <a:r>
              <a:rPr lang="zh-TW" altLang="zh-TW" dirty="0"/>
              <a:t>長期照護法規</a:t>
            </a:r>
          </a:p>
          <a:p>
            <a:pPr lvl="1"/>
            <a:r>
              <a:rPr lang="zh-TW" altLang="zh-TW" dirty="0"/>
              <a:t>長期照護政策</a:t>
            </a:r>
          </a:p>
          <a:p>
            <a:pPr lvl="1"/>
            <a:r>
              <a:rPr lang="zh-TW" altLang="zh-TW" dirty="0"/>
              <a:t>我國長期照護保險規劃</a:t>
            </a:r>
          </a:p>
          <a:p>
            <a:pPr lvl="1"/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zh-TW" b="1" dirty="0"/>
              <a:t>第三章、長期照護需求與評估</a:t>
            </a:r>
            <a:r>
              <a:rPr lang="en-US" altLang="zh-TW" b="1" dirty="0"/>
              <a:t> (</a:t>
            </a:r>
            <a:r>
              <a:rPr lang="zh-TW" altLang="zh-TW" b="1" dirty="0"/>
              <a:t>徐慧娟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長期照護需要與需求</a:t>
            </a:r>
          </a:p>
          <a:p>
            <a:pPr lvl="1"/>
            <a:r>
              <a:rPr lang="zh-TW" altLang="zh-TW" dirty="0"/>
              <a:t>長期照護個案需求評估</a:t>
            </a:r>
          </a:p>
          <a:p>
            <a:pPr lvl="1"/>
            <a:r>
              <a:rPr lang="zh-TW" altLang="zh-TW" dirty="0"/>
              <a:t>各國長期照護需要評估</a:t>
            </a:r>
          </a:p>
          <a:p>
            <a:pPr lvl="1"/>
            <a:r>
              <a:rPr lang="zh-TW" altLang="zh-TW" dirty="0"/>
              <a:t>長期照護總體需求推估</a:t>
            </a:r>
          </a:p>
          <a:p>
            <a:r>
              <a:rPr lang="zh-TW" altLang="zh-TW" b="1" dirty="0"/>
              <a:t>第四章、家庭照護</a:t>
            </a:r>
            <a:r>
              <a:rPr lang="en-US" altLang="zh-TW" b="1" dirty="0"/>
              <a:t> (</a:t>
            </a:r>
            <a:r>
              <a:rPr lang="zh-TW" altLang="zh-TW" b="1" dirty="0"/>
              <a:t>徐慧娟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 smtClean="0"/>
              <a:t>家庭</a:t>
            </a:r>
            <a:r>
              <a:rPr lang="zh-TW" altLang="zh-TW" dirty="0"/>
              <a:t>照顧者在長期照護中的角色</a:t>
            </a:r>
          </a:p>
          <a:p>
            <a:pPr lvl="1"/>
            <a:r>
              <a:rPr lang="zh-TW" altLang="zh-TW" dirty="0" smtClean="0"/>
              <a:t>家庭</a:t>
            </a:r>
            <a:r>
              <a:rPr lang="zh-TW" altLang="zh-TW" dirty="0"/>
              <a:t>照顧者的負荷</a:t>
            </a:r>
          </a:p>
          <a:p>
            <a:pPr lvl="1"/>
            <a:r>
              <a:rPr lang="zh-TW" altLang="zh-TW" dirty="0" smtClean="0"/>
              <a:t>家庭</a:t>
            </a:r>
            <a:r>
              <a:rPr lang="zh-TW" altLang="zh-TW" dirty="0"/>
              <a:t>照顧者的支持政策</a:t>
            </a:r>
          </a:p>
          <a:p>
            <a:pPr lvl="1"/>
            <a:r>
              <a:rPr lang="zh-TW" altLang="zh-TW" dirty="0" smtClean="0"/>
              <a:t>台灣</a:t>
            </a:r>
            <a:r>
              <a:rPr lang="zh-TW" altLang="zh-TW" dirty="0"/>
              <a:t>家庭照顧者的資源</a:t>
            </a:r>
          </a:p>
          <a:p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1997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章節</a:t>
            </a:r>
            <a:r>
              <a:rPr lang="zh-TW" altLang="en-US" dirty="0" smtClean="0"/>
              <a:t>目錄</a:t>
            </a:r>
            <a:r>
              <a:rPr lang="en-US" altLang="zh-TW" dirty="0" smtClean="0"/>
              <a:t>2/4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3979872" cy="4572000"/>
          </a:xfrm>
        </p:spPr>
        <p:txBody>
          <a:bodyPr>
            <a:noAutofit/>
          </a:bodyPr>
          <a:lstStyle/>
          <a:p>
            <a:r>
              <a:rPr lang="zh-TW" altLang="zh-TW" sz="2000" b="1" dirty="0"/>
              <a:t>第五章、長期照護服務</a:t>
            </a:r>
            <a:r>
              <a:rPr lang="en-US" altLang="zh-TW" sz="2000" b="1" dirty="0"/>
              <a:t> (</a:t>
            </a:r>
            <a:r>
              <a:rPr lang="zh-TW" altLang="zh-TW" sz="2000" b="1" dirty="0"/>
              <a:t>朱僑麗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600" dirty="0" smtClean="0"/>
              <a:t>居家</a:t>
            </a:r>
            <a:r>
              <a:rPr lang="zh-TW" altLang="zh-TW" sz="1600" dirty="0"/>
              <a:t>式服務</a:t>
            </a:r>
          </a:p>
          <a:p>
            <a:pPr lvl="1"/>
            <a:r>
              <a:rPr lang="zh-TW" altLang="zh-TW" sz="1600" dirty="0" smtClean="0"/>
              <a:t>社區</a:t>
            </a:r>
            <a:r>
              <a:rPr lang="zh-TW" altLang="zh-TW" sz="1600" dirty="0"/>
              <a:t>式服務</a:t>
            </a:r>
          </a:p>
          <a:p>
            <a:pPr lvl="1"/>
            <a:r>
              <a:rPr lang="zh-TW" altLang="zh-TW" sz="1600" dirty="0" smtClean="0"/>
              <a:t>機構</a:t>
            </a:r>
            <a:r>
              <a:rPr lang="zh-TW" altLang="zh-TW" sz="1600" dirty="0"/>
              <a:t>式服務</a:t>
            </a:r>
          </a:p>
          <a:p>
            <a:pPr lvl="1"/>
            <a:r>
              <a:rPr lang="zh-TW" altLang="zh-TW" sz="1600" dirty="0" smtClean="0"/>
              <a:t>台灣</a:t>
            </a:r>
            <a:r>
              <a:rPr lang="zh-TW" altLang="zh-TW" sz="1600" dirty="0"/>
              <a:t>長期照護服務的管理與政策議題</a:t>
            </a:r>
          </a:p>
          <a:p>
            <a:r>
              <a:rPr lang="zh-TW" altLang="zh-TW" sz="2000" b="1" dirty="0"/>
              <a:t>第六章、老人住宅與長期照護機構居住空間 </a:t>
            </a:r>
            <a:r>
              <a:rPr lang="en-US" altLang="zh-TW" sz="2000" b="1" dirty="0"/>
              <a:t>(</a:t>
            </a:r>
            <a:r>
              <a:rPr lang="zh-TW" altLang="zh-TW" sz="2000" b="1" dirty="0"/>
              <a:t>謝嫣娉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600" dirty="0" smtClean="0"/>
              <a:t>居住</a:t>
            </a:r>
            <a:r>
              <a:rPr lang="zh-TW" altLang="zh-TW" sz="1600" dirty="0"/>
              <a:t>空間的概念與長期照護</a:t>
            </a:r>
          </a:p>
          <a:p>
            <a:pPr lvl="1"/>
            <a:r>
              <a:rPr lang="zh-TW" altLang="zh-TW" sz="1600" dirty="0" smtClean="0"/>
              <a:t>我國</a:t>
            </a:r>
            <a:r>
              <a:rPr lang="zh-TW" altLang="zh-TW" sz="1600" dirty="0"/>
              <a:t>老人居住狀況</a:t>
            </a:r>
          </a:p>
          <a:p>
            <a:pPr lvl="1"/>
            <a:r>
              <a:rPr lang="zh-TW" altLang="zh-TW" sz="1600" dirty="0" smtClean="0"/>
              <a:t>長期</a:t>
            </a:r>
            <a:r>
              <a:rPr lang="zh-TW" altLang="zh-TW" sz="1600" dirty="0"/>
              <a:t>照護機構空間發展趨勢與設計要點</a:t>
            </a:r>
          </a:p>
          <a:p>
            <a:pPr lvl="1"/>
            <a:r>
              <a:rPr lang="zh-TW" altLang="zh-TW" sz="1600" dirty="0" smtClean="0"/>
              <a:t>規劃</a:t>
            </a:r>
            <a:r>
              <a:rPr lang="zh-TW" altLang="zh-TW" sz="1600" dirty="0"/>
              <a:t>老人居家空間</a:t>
            </a:r>
          </a:p>
          <a:p>
            <a:endParaRPr lang="zh-TW" altLang="en-US" sz="1800" dirty="0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2"/>
          </p:nvPr>
        </p:nvSpPr>
        <p:spPr>
          <a:xfrm>
            <a:off x="4644008" y="1447800"/>
            <a:ext cx="4038982" cy="4572000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sz="2800" b="1" dirty="0"/>
              <a:t>第七章、長期照護科技與輔具</a:t>
            </a:r>
            <a:r>
              <a:rPr lang="en-US" altLang="zh-TW" sz="2800" b="1" dirty="0"/>
              <a:t> (</a:t>
            </a:r>
            <a:r>
              <a:rPr lang="zh-TW" altLang="zh-TW" sz="2800" b="1" dirty="0"/>
              <a:t>謝嫣娉</a:t>
            </a:r>
            <a:r>
              <a:rPr lang="en-US" altLang="zh-TW" sz="2800" b="1" dirty="0"/>
              <a:t>)</a:t>
            </a:r>
            <a:endParaRPr lang="zh-TW" altLang="zh-TW" sz="2800" dirty="0"/>
          </a:p>
          <a:p>
            <a:pPr lvl="1"/>
            <a:r>
              <a:rPr lang="zh-TW" altLang="zh-TW" dirty="0" smtClean="0"/>
              <a:t>國際</a:t>
            </a:r>
            <a:r>
              <a:rPr lang="zh-TW" altLang="zh-TW" dirty="0"/>
              <a:t>健康功能與身心障礙分類系統</a:t>
            </a:r>
            <a:r>
              <a:rPr lang="en-US" altLang="zh-TW" dirty="0"/>
              <a:t>(ICF)</a:t>
            </a:r>
            <a:endParaRPr lang="zh-TW" altLang="zh-TW" dirty="0"/>
          </a:p>
          <a:p>
            <a:pPr lvl="1"/>
            <a:r>
              <a:rPr lang="en-US" altLang="zh-TW" dirty="0" smtClean="0"/>
              <a:t>CNS15390</a:t>
            </a:r>
            <a:r>
              <a:rPr lang="zh-TW" altLang="zh-TW" dirty="0"/>
              <a:t>「身心障礙者輔具</a:t>
            </a:r>
            <a:r>
              <a:rPr lang="en-US" altLang="zh-TW" dirty="0"/>
              <a:t>-</a:t>
            </a:r>
            <a:r>
              <a:rPr lang="zh-TW" altLang="zh-TW" dirty="0"/>
              <a:t>分類與術語」</a:t>
            </a:r>
          </a:p>
          <a:p>
            <a:pPr lvl="1"/>
            <a:r>
              <a:rPr lang="zh-TW" altLang="zh-TW" dirty="0" smtClean="0"/>
              <a:t>長期</a:t>
            </a:r>
            <a:r>
              <a:rPr lang="zh-TW" altLang="zh-TW" dirty="0"/>
              <a:t>照顧領域的輔具種類</a:t>
            </a:r>
          </a:p>
          <a:p>
            <a:pPr lvl="1"/>
            <a:r>
              <a:rPr lang="zh-TW" altLang="zh-TW" dirty="0" smtClean="0"/>
              <a:t>長期</a:t>
            </a:r>
            <a:r>
              <a:rPr lang="zh-TW" altLang="zh-TW" dirty="0"/>
              <a:t>照顧領域的輔具發展方向：智慧科技與機器人</a:t>
            </a:r>
          </a:p>
          <a:p>
            <a:r>
              <a:rPr lang="zh-TW" altLang="zh-TW" sz="2800" b="1" dirty="0"/>
              <a:t>第八章、長期照護機構領導與管理</a:t>
            </a:r>
            <a:r>
              <a:rPr lang="en-US" altLang="zh-TW" sz="2800" b="1" dirty="0"/>
              <a:t> (</a:t>
            </a:r>
            <a:r>
              <a:rPr lang="zh-TW" altLang="zh-TW" sz="2800" b="1" dirty="0"/>
              <a:t>黃英家</a:t>
            </a:r>
            <a:r>
              <a:rPr lang="en-US" altLang="zh-TW" sz="2800" b="1" dirty="0"/>
              <a:t>)</a:t>
            </a:r>
            <a:endParaRPr lang="zh-TW" altLang="zh-TW" sz="2800" dirty="0"/>
          </a:p>
          <a:p>
            <a:pPr lvl="1"/>
            <a:r>
              <a:rPr lang="zh-TW" altLang="en-US" dirty="0" smtClean="0"/>
              <a:t>台灣</a:t>
            </a:r>
            <a:r>
              <a:rPr lang="zh-TW" altLang="zh-TW" dirty="0" smtClean="0"/>
              <a:t>長期</a:t>
            </a:r>
            <a:r>
              <a:rPr lang="zh-TW" altLang="zh-TW" dirty="0"/>
              <a:t>照顧產業現況與領導管理</a:t>
            </a:r>
            <a:r>
              <a:rPr lang="zh-TW" altLang="zh-TW" dirty="0" smtClean="0"/>
              <a:t>需求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領導</a:t>
            </a:r>
            <a:endParaRPr lang="zh-TW" altLang="zh-TW" dirty="0"/>
          </a:p>
          <a:p>
            <a:pPr lvl="1"/>
            <a:r>
              <a:rPr lang="zh-TW" altLang="zh-TW" dirty="0" smtClean="0"/>
              <a:t>激勵</a:t>
            </a:r>
            <a:endParaRPr lang="en-US" altLang="zh-TW" dirty="0" smtClean="0"/>
          </a:p>
          <a:p>
            <a:pPr lvl="1"/>
            <a:r>
              <a:rPr lang="zh-TW" altLang="zh-TW" dirty="0" smtClean="0"/>
              <a:t>建立</a:t>
            </a:r>
            <a:r>
              <a:rPr lang="zh-TW" altLang="zh-TW" dirty="0"/>
              <a:t>及管理長期照護工作團隊</a:t>
            </a:r>
          </a:p>
          <a:p>
            <a:endParaRPr lang="zh-TW" altLang="en-US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536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章節</a:t>
            </a:r>
            <a:r>
              <a:rPr lang="zh-TW" altLang="en-US" dirty="0" smtClean="0"/>
              <a:t>目錄</a:t>
            </a:r>
            <a:r>
              <a:rPr lang="en-US" altLang="zh-TW" dirty="0" smtClean="0"/>
              <a:t>3/4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755576" y="1447800"/>
            <a:ext cx="4104456" cy="4572000"/>
          </a:xfrm>
        </p:spPr>
        <p:txBody>
          <a:bodyPr>
            <a:noAutofit/>
          </a:bodyPr>
          <a:lstStyle/>
          <a:p>
            <a:r>
              <a:rPr lang="zh-TW" altLang="zh-TW" sz="2000" b="1" dirty="0"/>
              <a:t>第九章、長期照護行銷與公共關係</a:t>
            </a:r>
            <a:r>
              <a:rPr lang="en-US" altLang="zh-TW" sz="2000" b="1" dirty="0"/>
              <a:t> (</a:t>
            </a:r>
            <a:r>
              <a:rPr lang="zh-TW" altLang="zh-TW" sz="2000" b="1" dirty="0"/>
              <a:t>黃英家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照護與行銷的關係</a:t>
            </a:r>
          </a:p>
          <a:p>
            <a:pPr lvl="1"/>
            <a:r>
              <a:rPr lang="zh-TW" altLang="en-US" sz="1800" dirty="0" smtClean="0"/>
              <a:t>長照</a:t>
            </a:r>
            <a:r>
              <a:rPr lang="zh-TW" altLang="zh-TW" sz="1800" dirty="0" smtClean="0"/>
              <a:t>產品</a:t>
            </a:r>
            <a:r>
              <a:rPr lang="zh-TW" altLang="en-US" sz="1800" dirty="0" smtClean="0"/>
              <a:t>與服務的</a:t>
            </a:r>
            <a:r>
              <a:rPr lang="zh-TW" altLang="zh-TW" sz="1800" dirty="0" smtClean="0"/>
              <a:t>規劃</a:t>
            </a:r>
            <a:r>
              <a:rPr lang="zh-TW" altLang="zh-TW" sz="1800" dirty="0"/>
              <a:t>與設計</a:t>
            </a:r>
          </a:p>
          <a:p>
            <a:pPr lvl="1"/>
            <a:r>
              <a:rPr lang="zh-TW" altLang="zh-TW" sz="1800" dirty="0" smtClean="0"/>
              <a:t>建立</a:t>
            </a:r>
            <a:r>
              <a:rPr lang="zh-TW" altLang="zh-TW" sz="1800" dirty="0"/>
              <a:t>鮮明的品牌形象</a:t>
            </a:r>
          </a:p>
          <a:p>
            <a:pPr lvl="1"/>
            <a:r>
              <a:rPr lang="zh-TW" altLang="en-US" sz="1800" dirty="0" smtClean="0"/>
              <a:t>長照事業的</a:t>
            </a:r>
            <a:r>
              <a:rPr lang="zh-TW" altLang="zh-TW" sz="1800" dirty="0" smtClean="0"/>
              <a:t>行銷</a:t>
            </a:r>
            <a:r>
              <a:rPr lang="zh-TW" altLang="zh-TW" sz="1800" dirty="0"/>
              <a:t>計畫與行銷研究</a:t>
            </a:r>
          </a:p>
          <a:p>
            <a:pPr lvl="1"/>
            <a:r>
              <a:rPr lang="zh-TW" altLang="zh-TW" sz="1800" dirty="0" smtClean="0"/>
              <a:t>社會</a:t>
            </a:r>
            <a:r>
              <a:rPr lang="zh-TW" altLang="zh-TW" sz="1800" dirty="0"/>
              <a:t>行銷與公共關係行銷</a:t>
            </a:r>
          </a:p>
          <a:p>
            <a:r>
              <a:rPr lang="zh-TW" altLang="zh-TW" sz="2000" b="1" dirty="0"/>
              <a:t>第十章、長期照護個案管理</a:t>
            </a:r>
            <a:r>
              <a:rPr lang="en-US" altLang="zh-TW" sz="2000" b="1" dirty="0"/>
              <a:t> (</a:t>
            </a:r>
            <a:r>
              <a:rPr lang="zh-TW" altLang="zh-TW" sz="2000" b="1" dirty="0"/>
              <a:t>張李淑女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800" dirty="0" smtClean="0"/>
              <a:t>管理</a:t>
            </a:r>
            <a:r>
              <a:rPr lang="zh-TW" altLang="zh-TW" sz="1800" dirty="0"/>
              <a:t>式照</a:t>
            </a:r>
            <a:r>
              <a:rPr lang="zh-TW" altLang="zh-TW" sz="1800" dirty="0" smtClean="0"/>
              <a:t>護</a:t>
            </a:r>
            <a:r>
              <a:rPr lang="en-US" altLang="zh-TW" sz="1800" dirty="0" smtClean="0"/>
              <a:t>, </a:t>
            </a:r>
            <a:r>
              <a:rPr lang="zh-TW" altLang="zh-TW" sz="1800" dirty="0" smtClean="0"/>
              <a:t>個案管理</a:t>
            </a:r>
            <a:r>
              <a:rPr lang="zh-TW" altLang="en-US" sz="1800" dirty="0" smtClean="0"/>
              <a:t>與照顧管理</a:t>
            </a:r>
            <a:endParaRPr lang="zh-TW" altLang="zh-TW" sz="1800" dirty="0"/>
          </a:p>
          <a:p>
            <a:pPr lvl="1"/>
            <a:r>
              <a:rPr lang="zh-TW" altLang="en-US" sz="1800" dirty="0" smtClean="0"/>
              <a:t>長期照護</a:t>
            </a:r>
            <a:r>
              <a:rPr lang="zh-TW" altLang="zh-TW" sz="1800" dirty="0" smtClean="0"/>
              <a:t>照顧管理</a:t>
            </a:r>
            <a:endParaRPr lang="en-US" altLang="zh-TW" sz="1800" dirty="0" smtClean="0"/>
          </a:p>
          <a:p>
            <a:pPr lvl="1"/>
            <a:r>
              <a:rPr lang="zh-TW" altLang="zh-TW" sz="1800" dirty="0" smtClean="0"/>
              <a:t>照顧</a:t>
            </a:r>
            <a:r>
              <a:rPr lang="zh-TW" altLang="zh-TW" sz="1800" dirty="0"/>
              <a:t>管理者的責任與知能</a:t>
            </a:r>
          </a:p>
          <a:p>
            <a:pPr lvl="1"/>
            <a:r>
              <a:rPr lang="zh-TW" altLang="zh-TW" sz="1800" dirty="0" smtClean="0"/>
              <a:t>照顧</a:t>
            </a:r>
            <a:r>
              <a:rPr lang="zh-TW" altLang="zh-TW" sz="1800" dirty="0"/>
              <a:t>管理的標準與品質</a:t>
            </a:r>
          </a:p>
          <a:p>
            <a:pPr lvl="1"/>
            <a:r>
              <a:rPr lang="zh-TW" altLang="en-US" sz="1800" dirty="0" smtClean="0"/>
              <a:t>台灣</a:t>
            </a:r>
            <a:r>
              <a:rPr lang="zh-TW" altLang="zh-TW" sz="1800" dirty="0" smtClean="0"/>
              <a:t>照顧</a:t>
            </a:r>
            <a:r>
              <a:rPr lang="zh-TW" altLang="zh-TW" sz="1800" dirty="0"/>
              <a:t>管理制度的</a:t>
            </a:r>
            <a:r>
              <a:rPr lang="zh-TW" altLang="zh-TW" sz="1800" dirty="0" smtClean="0"/>
              <a:t>發展</a:t>
            </a:r>
            <a:endParaRPr lang="zh-TW" altLang="zh-TW" sz="1800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zh-TW" altLang="zh-TW" sz="2000" b="1" dirty="0"/>
              <a:t>第十一章</a:t>
            </a:r>
            <a:r>
              <a:rPr lang="en-US" altLang="zh-TW" sz="2000" b="1" dirty="0"/>
              <a:t>  </a:t>
            </a:r>
            <a:r>
              <a:rPr lang="zh-TW" altLang="zh-TW" sz="2000" b="1" dirty="0"/>
              <a:t>長期照護機構風險管理與活動設計 </a:t>
            </a:r>
            <a:r>
              <a:rPr lang="en-US" altLang="zh-TW" sz="2000" b="1" dirty="0"/>
              <a:t>(</a:t>
            </a:r>
            <a:r>
              <a:rPr lang="zh-TW" altLang="zh-TW" sz="2000" b="1" dirty="0"/>
              <a:t>張李淑女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照護機構的風險</a:t>
            </a:r>
            <a:r>
              <a:rPr lang="zh-TW" altLang="zh-TW" sz="1800" dirty="0" smtClean="0"/>
              <a:t>管理</a:t>
            </a:r>
            <a:endParaRPr lang="en-US" altLang="zh-TW" sz="1800" dirty="0" smtClean="0"/>
          </a:p>
          <a:p>
            <a:pPr lvl="1"/>
            <a:r>
              <a:rPr lang="zh-TW" altLang="en-US" sz="1800" dirty="0" smtClean="0"/>
              <a:t>風險管理與法律訴訟</a:t>
            </a:r>
            <a:endParaRPr lang="zh-TW" altLang="zh-TW" sz="1800" dirty="0"/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照護活動</a:t>
            </a:r>
            <a:r>
              <a:rPr lang="zh-TW" altLang="zh-TW" sz="1800" dirty="0" smtClean="0"/>
              <a:t>設計</a:t>
            </a:r>
            <a:endParaRPr lang="en-US" altLang="zh-TW" sz="1800" dirty="0" smtClean="0"/>
          </a:p>
          <a:p>
            <a:pPr lvl="1"/>
            <a:r>
              <a:rPr lang="zh-TW" altLang="en-US" sz="1800" dirty="0" smtClean="0"/>
              <a:t>治療性活動介入種類</a:t>
            </a:r>
            <a:endParaRPr lang="en-US" altLang="zh-TW" sz="1800" dirty="0" smtClean="0"/>
          </a:p>
          <a:p>
            <a:pPr lvl="1"/>
            <a:r>
              <a:rPr lang="zh-TW" altLang="en-US" sz="1800" dirty="0" smtClean="0"/>
              <a:t>失智症患者的活動規劃</a:t>
            </a:r>
            <a:r>
              <a:rPr lang="en-US" altLang="zh-TW" sz="1800" dirty="0"/>
              <a:t> </a:t>
            </a:r>
            <a:endParaRPr lang="zh-TW" altLang="zh-TW" sz="1800" dirty="0"/>
          </a:p>
          <a:p>
            <a:r>
              <a:rPr lang="zh-TW" altLang="zh-TW" sz="2000" b="1" dirty="0"/>
              <a:t>第十二章、長期照護人力</a:t>
            </a:r>
            <a:r>
              <a:rPr lang="en-US" altLang="zh-TW" sz="2000" b="1" dirty="0"/>
              <a:t> (</a:t>
            </a:r>
            <a:r>
              <a:rPr lang="zh-TW" altLang="zh-TW" sz="2000" b="1" dirty="0"/>
              <a:t>朱僑麗</a:t>
            </a:r>
            <a:r>
              <a:rPr lang="en-US" altLang="zh-TW" sz="2000" b="1" dirty="0"/>
              <a:t>)</a:t>
            </a:r>
            <a:endParaRPr lang="zh-TW" altLang="zh-TW" sz="2000" dirty="0"/>
          </a:p>
          <a:p>
            <a:pPr lvl="1"/>
            <a:r>
              <a:rPr lang="zh-TW" altLang="zh-TW" sz="1800" dirty="0" smtClean="0"/>
              <a:t>人力資源</a:t>
            </a:r>
            <a:r>
              <a:rPr lang="zh-TW" altLang="zh-TW" sz="1800" dirty="0"/>
              <a:t>管理概論</a:t>
            </a:r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照護產業人力管理</a:t>
            </a:r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照護產業人力團隊工作模式與管理議題</a:t>
            </a:r>
          </a:p>
          <a:p>
            <a:pPr lvl="1"/>
            <a:r>
              <a:rPr lang="zh-TW" altLang="zh-TW" sz="1800" dirty="0" smtClean="0"/>
              <a:t>長期</a:t>
            </a:r>
            <a:r>
              <a:rPr lang="zh-TW" altLang="zh-TW" sz="1800" dirty="0"/>
              <a:t>照護產業人力政策</a:t>
            </a:r>
            <a:endParaRPr lang="zh-TW" altLang="en-US" sz="1800" dirty="0"/>
          </a:p>
          <a:p>
            <a:endParaRPr lang="zh-TW" altLang="en-US" sz="2000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0661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章節</a:t>
            </a:r>
            <a:r>
              <a:rPr lang="zh-TW" altLang="en-US" dirty="0" smtClean="0"/>
              <a:t>目錄</a:t>
            </a:r>
            <a:r>
              <a:rPr lang="en-US" altLang="zh-TW" dirty="0" smtClean="0"/>
              <a:t>4/4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b="1" dirty="0"/>
              <a:t>第十三章、長期照護品質管理</a:t>
            </a:r>
            <a:r>
              <a:rPr lang="en-US" altLang="zh-TW" b="1" dirty="0"/>
              <a:t> (</a:t>
            </a:r>
            <a:r>
              <a:rPr lang="zh-TW" altLang="zh-TW" b="1" dirty="0"/>
              <a:t>葉玲玲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長期照護品質管理概念</a:t>
            </a:r>
          </a:p>
          <a:p>
            <a:pPr lvl="1"/>
            <a:r>
              <a:rPr lang="zh-TW" altLang="zh-TW" dirty="0"/>
              <a:t>長期照護品質管理工具與技術</a:t>
            </a:r>
          </a:p>
          <a:p>
            <a:pPr lvl="1"/>
            <a:r>
              <a:rPr lang="zh-TW" altLang="zh-TW" dirty="0"/>
              <a:t>長期照護品質研究法</a:t>
            </a:r>
          </a:p>
          <a:p>
            <a:pPr lvl="1"/>
            <a:r>
              <a:rPr lang="zh-TW" altLang="zh-TW" dirty="0" smtClean="0"/>
              <a:t>台灣</a:t>
            </a:r>
            <a:r>
              <a:rPr lang="zh-TW" altLang="zh-TW" dirty="0"/>
              <a:t>長期照護品質指標</a:t>
            </a:r>
          </a:p>
          <a:p>
            <a:r>
              <a:rPr lang="zh-TW" altLang="zh-TW" b="1" dirty="0"/>
              <a:t>第十四章、長期照護倫理</a:t>
            </a:r>
            <a:r>
              <a:rPr lang="en-US" altLang="zh-TW" b="1" dirty="0"/>
              <a:t> (</a:t>
            </a:r>
            <a:r>
              <a:rPr lang="zh-TW" altLang="zh-TW" b="1" dirty="0"/>
              <a:t>張李淑女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道德、倫理與法律</a:t>
            </a:r>
          </a:p>
          <a:p>
            <a:pPr lvl="1"/>
            <a:r>
              <a:rPr lang="zh-TW" altLang="zh-TW" dirty="0"/>
              <a:t>長期照護倫理原則</a:t>
            </a:r>
          </a:p>
          <a:p>
            <a:pPr lvl="1"/>
            <a:r>
              <a:rPr lang="zh-TW" altLang="zh-TW" dirty="0"/>
              <a:t>長期照護倫理規範</a:t>
            </a:r>
          </a:p>
          <a:p>
            <a:pPr lvl="1"/>
            <a:r>
              <a:rPr lang="zh-TW" altLang="zh-TW" dirty="0"/>
              <a:t>長期照護常見的倫理議題</a:t>
            </a:r>
          </a:p>
          <a:p>
            <a:pPr lvl="1"/>
            <a:r>
              <a:rPr lang="zh-TW" altLang="zh-TW" dirty="0"/>
              <a:t>倫理決策</a:t>
            </a:r>
          </a:p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zh-TW" b="1" dirty="0"/>
              <a:t>第十五章、長期照護體系與財務</a:t>
            </a:r>
            <a:r>
              <a:rPr lang="en-US" altLang="zh-TW" b="1" dirty="0"/>
              <a:t> (</a:t>
            </a:r>
            <a:r>
              <a:rPr lang="zh-TW" altLang="zh-TW" b="1" dirty="0"/>
              <a:t>徐慧娟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長期照護制度</a:t>
            </a:r>
          </a:p>
          <a:p>
            <a:pPr lvl="1"/>
            <a:r>
              <a:rPr lang="zh-TW" altLang="zh-TW" dirty="0"/>
              <a:t>長期照護財源</a:t>
            </a:r>
          </a:p>
          <a:p>
            <a:pPr lvl="1"/>
            <a:r>
              <a:rPr lang="zh-TW" altLang="zh-TW" dirty="0"/>
              <a:t>長期照護體系的整合機制</a:t>
            </a:r>
          </a:p>
          <a:p>
            <a:pPr lvl="1"/>
            <a:r>
              <a:rPr lang="zh-TW" altLang="zh-TW" dirty="0"/>
              <a:t>長期照護體系評估</a:t>
            </a:r>
          </a:p>
          <a:p>
            <a:r>
              <a:rPr lang="zh-TW" altLang="zh-TW" b="1" dirty="0"/>
              <a:t>第十六章、長期照護發展趨勢</a:t>
            </a:r>
            <a:r>
              <a:rPr lang="en-US" altLang="zh-TW" b="1" dirty="0"/>
              <a:t> (</a:t>
            </a:r>
            <a:r>
              <a:rPr lang="zh-TW" altLang="zh-TW" b="1" dirty="0"/>
              <a:t>徐慧娟</a:t>
            </a:r>
            <a:r>
              <a:rPr lang="en-US" altLang="zh-TW" b="1" dirty="0"/>
              <a:t>)</a:t>
            </a:r>
            <a:endParaRPr lang="zh-TW" altLang="zh-TW" dirty="0"/>
          </a:p>
          <a:p>
            <a:pPr lvl="1"/>
            <a:r>
              <a:rPr lang="zh-TW" altLang="zh-TW" dirty="0"/>
              <a:t>長期照護服務發展趨勢</a:t>
            </a:r>
          </a:p>
          <a:p>
            <a:pPr lvl="1"/>
            <a:r>
              <a:rPr lang="zh-TW" altLang="zh-TW" dirty="0"/>
              <a:t>長期照護政策發展趨勢</a:t>
            </a:r>
          </a:p>
          <a:p>
            <a:pPr lvl="1"/>
            <a:r>
              <a:rPr lang="zh-TW" altLang="zh-TW" dirty="0"/>
              <a:t>長期照護研究發展趨勢</a:t>
            </a:r>
          </a:p>
          <a:p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79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長期照護概念簡介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長期照護政策與管理</a:t>
            </a:r>
            <a:endParaRPr lang="zh-TW" altLang="en-US"/>
          </a:p>
        </p:txBody>
      </p:sp>
      <p:pic>
        <p:nvPicPr>
          <p:cNvPr id="6" name="Picture 2" descr="F:\Paper\洪葉_長期照護\封面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2060848"/>
            <a:ext cx="5040560" cy="3363775"/>
          </a:xfrm>
          <a:prstGeom prst="rect">
            <a:avLst/>
          </a:prstGeom>
          <a:noFill/>
        </p:spPr>
      </p:pic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Hsu HC, </a:t>
            </a:r>
            <a:r>
              <a:rPr lang="zh-TW" altLang="en-US" smtClean="0"/>
              <a:t>長期照護概念簡介</a:t>
            </a: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A30C0-1C8E-4F28-9F41-56285204086C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2595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</TotalTime>
  <Words>3794</Words>
  <Application>Microsoft Office PowerPoint</Application>
  <PresentationFormat>如螢幕大小 (4:3)</PresentationFormat>
  <Paragraphs>288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公正</vt:lpstr>
      <vt:lpstr>圖書館座談 「咖啡書香中遇見你的智慧」</vt:lpstr>
      <vt:lpstr>長期照護政策與管理</vt:lpstr>
      <vt:lpstr>作者簡歷1 </vt:lpstr>
      <vt:lpstr>作者簡歷2 </vt:lpstr>
      <vt:lpstr>章節目錄1/4</vt:lpstr>
      <vt:lpstr>章節目錄2/4</vt:lpstr>
      <vt:lpstr>章節目錄3/4</vt:lpstr>
      <vt:lpstr>章節目錄4/4</vt:lpstr>
      <vt:lpstr>長期照護概念簡介</vt:lpstr>
      <vt:lpstr>人口老化與長期照護 人口轉型與人口老化</vt:lpstr>
      <vt:lpstr>人口老化與長期照護 台灣人口金字塔</vt:lpstr>
      <vt:lpstr>人口老化與長期照護 台灣人口老化</vt:lpstr>
      <vt:lpstr>人口老化與長期照護 人口老化與長期照護需求</vt:lpstr>
      <vt:lpstr>長期照護的定義與本質 長期照護的定義</vt:lpstr>
      <vt:lpstr>長期照護的定義與本質 長期照護的本質(1/2)</vt:lpstr>
      <vt:lpstr>長期照護的定義與本質 長期照護的本質(2/2)</vt:lpstr>
      <vt:lpstr>長期照護的定義與本質 失能的進程與ICF概念</vt:lpstr>
      <vt:lpstr>長期照護的定義與本質 短期與長期的長期照護</vt:lpstr>
      <vt:lpstr>長期照護的定義與本質 長期照護或長期照顧</vt:lpstr>
      <vt:lpstr>長期照護體系: 正式與非正照護體系</vt:lpstr>
      <vt:lpstr>長期照護服務體系 長期照護服務分類(1/5)</vt:lpstr>
      <vt:lpstr>長期照護服務體系 長期照護服務分類(2/5)</vt:lpstr>
      <vt:lpstr>長期照護服務體系 長期照護服務分類(3/5)</vt:lpstr>
      <vt:lpstr>長期照護服務體系 長期照護服務分類(4/5)</vt:lpstr>
      <vt:lpstr>長期照護服務體系 長期照護服務分類(5/5)</vt:lpstr>
      <vt:lpstr>長期照護服務體系 長期照護連續體系(2/2)</vt:lpstr>
      <vt:lpstr>長期照護服務體系 長期照護的目標</vt:lpstr>
      <vt:lpstr>新書發表會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長期照護政策與管理 (初版)</dc:title>
  <dc:creator>gingerhsu</dc:creator>
  <cp:lastModifiedBy>Asia</cp:lastModifiedBy>
  <cp:revision>35</cp:revision>
  <dcterms:created xsi:type="dcterms:W3CDTF">2013-08-24T02:39:07Z</dcterms:created>
  <dcterms:modified xsi:type="dcterms:W3CDTF">2013-10-16T03:48:54Z</dcterms:modified>
</cp:coreProperties>
</file>